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9" r:id="rId5"/>
    <p:sldId id="280" r:id="rId6"/>
    <p:sldId id="285" r:id="rId7"/>
    <p:sldId id="258" r:id="rId8"/>
    <p:sldId id="276" r:id="rId9"/>
    <p:sldId id="282" r:id="rId10"/>
    <p:sldId id="283" r:id="rId11"/>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7CC10B-D0BD-4E85-B634-FCBEEB855E18}" type="doc">
      <dgm:prSet loTypeId="urn:microsoft.com/office/officeart/2005/8/layout/venn1" loCatId="relationship" qsTypeId="urn:microsoft.com/office/officeart/2005/8/quickstyle/simple1" qsCatId="simple" csTypeId="urn:microsoft.com/office/officeart/2005/8/colors/accent1_2" csCatId="accent1" phldr="1"/>
      <dgm:spPr/>
    </dgm:pt>
    <dgm:pt modelId="{74B62460-F25D-4170-935D-F1F32A562D62}">
      <dgm:prSet custT="1"/>
      <dgm:spPr/>
      <dgm:t>
        <a:bodyPr/>
        <a:lstStyle/>
        <a:p>
          <a:r>
            <a:rPr lang="en-US" sz="2800" b="1" dirty="0" smtClean="0"/>
            <a:t>CUSTOMER</a:t>
          </a:r>
          <a:endParaRPr lang="en-US" sz="2800" b="1" dirty="0"/>
        </a:p>
      </dgm:t>
    </dgm:pt>
    <dgm:pt modelId="{55693E12-D248-4FDF-A701-2CB7EF74FA35}" type="parTrans" cxnId="{513D40E0-A2DA-4EC9-99A6-EFEFBFCDAF6F}">
      <dgm:prSet/>
      <dgm:spPr/>
      <dgm:t>
        <a:bodyPr/>
        <a:lstStyle/>
        <a:p>
          <a:endParaRPr lang="en-US"/>
        </a:p>
      </dgm:t>
    </dgm:pt>
    <dgm:pt modelId="{ED159BDF-5759-47F9-9B10-EF3D22E349FA}" type="sibTrans" cxnId="{513D40E0-A2DA-4EC9-99A6-EFEFBFCDAF6F}">
      <dgm:prSet/>
      <dgm:spPr/>
      <dgm:t>
        <a:bodyPr/>
        <a:lstStyle/>
        <a:p>
          <a:endParaRPr lang="en-US"/>
        </a:p>
      </dgm:t>
    </dgm:pt>
    <dgm:pt modelId="{AE0BA5D2-04D0-4192-B93C-877CB2C656EE}">
      <dgm:prSet custT="1"/>
      <dgm:spPr/>
      <dgm:t>
        <a:bodyPr/>
        <a:lstStyle/>
        <a:p>
          <a:r>
            <a:rPr lang="en-US" sz="2400" b="1" dirty="0" smtClean="0"/>
            <a:t>KIOSK</a:t>
          </a:r>
          <a:endParaRPr lang="en-US" sz="2400" b="1" dirty="0"/>
        </a:p>
      </dgm:t>
    </dgm:pt>
    <dgm:pt modelId="{5D656E36-92FA-4380-95AB-1C7C129DAB6E}" type="parTrans" cxnId="{0FBD6306-3A94-4255-8B7C-1022DEF6C734}">
      <dgm:prSet/>
      <dgm:spPr/>
      <dgm:t>
        <a:bodyPr/>
        <a:lstStyle/>
        <a:p>
          <a:endParaRPr lang="en-US"/>
        </a:p>
      </dgm:t>
    </dgm:pt>
    <dgm:pt modelId="{5FACB2F0-B071-4C5A-8A40-974802489572}" type="sibTrans" cxnId="{0FBD6306-3A94-4255-8B7C-1022DEF6C734}">
      <dgm:prSet/>
      <dgm:spPr/>
      <dgm:t>
        <a:bodyPr/>
        <a:lstStyle/>
        <a:p>
          <a:endParaRPr lang="en-US"/>
        </a:p>
      </dgm:t>
    </dgm:pt>
    <dgm:pt modelId="{D44DB840-1724-4197-AA6C-FDA59AEB4068}">
      <dgm:prSet custT="1"/>
      <dgm:spPr/>
      <dgm:t>
        <a:bodyPr/>
        <a:lstStyle/>
        <a:p>
          <a:r>
            <a:rPr lang="en-US" sz="2400" b="1" dirty="0" smtClean="0"/>
            <a:t>WEB CONNECTIVITY/NETWORK</a:t>
          </a:r>
          <a:endParaRPr lang="en-US" sz="2400" b="1" dirty="0"/>
        </a:p>
      </dgm:t>
    </dgm:pt>
    <dgm:pt modelId="{072EEA58-C1F1-4DC5-AF6B-B85CB8F59404}" type="parTrans" cxnId="{28B786B0-001C-4021-8A08-9707ABE42606}">
      <dgm:prSet/>
      <dgm:spPr/>
      <dgm:t>
        <a:bodyPr/>
        <a:lstStyle/>
        <a:p>
          <a:endParaRPr lang="en-US"/>
        </a:p>
      </dgm:t>
    </dgm:pt>
    <dgm:pt modelId="{7E51D9B5-C8D4-48B1-8E04-0F40A247ECA9}" type="sibTrans" cxnId="{28B786B0-001C-4021-8A08-9707ABE42606}">
      <dgm:prSet/>
      <dgm:spPr/>
      <dgm:t>
        <a:bodyPr/>
        <a:lstStyle/>
        <a:p>
          <a:endParaRPr lang="en-US"/>
        </a:p>
      </dgm:t>
    </dgm:pt>
    <dgm:pt modelId="{720AFBAF-9EE6-4D98-B694-6A39C73CF6EB}">
      <dgm:prSet custT="1"/>
      <dgm:spPr/>
      <dgm:t>
        <a:bodyPr anchor="ctr" anchorCtr="1"/>
        <a:lstStyle/>
        <a:p>
          <a:r>
            <a:rPr lang="en-US" sz="1400" b="1" dirty="0" smtClean="0"/>
            <a:t>GRAMDOOT /KIOSK HOLDER</a:t>
          </a:r>
          <a:endParaRPr lang="en-US" sz="1400" b="1" dirty="0"/>
        </a:p>
      </dgm:t>
    </dgm:pt>
    <dgm:pt modelId="{B3E76538-1153-44D7-85A7-D29A37BE6D46}" type="parTrans" cxnId="{302E4026-D7BA-490A-B030-51BC6933AEAA}">
      <dgm:prSet/>
      <dgm:spPr/>
      <dgm:t>
        <a:bodyPr/>
        <a:lstStyle/>
        <a:p>
          <a:endParaRPr lang="en-US"/>
        </a:p>
      </dgm:t>
    </dgm:pt>
    <dgm:pt modelId="{76785804-8642-4EFA-A104-140A07492A05}" type="sibTrans" cxnId="{302E4026-D7BA-490A-B030-51BC6933AEAA}">
      <dgm:prSet/>
      <dgm:spPr/>
      <dgm:t>
        <a:bodyPr/>
        <a:lstStyle/>
        <a:p>
          <a:endParaRPr lang="en-US"/>
        </a:p>
      </dgm:t>
    </dgm:pt>
    <dgm:pt modelId="{7E57307E-FC3E-4B29-9E1F-A4E61B422B08}" type="pres">
      <dgm:prSet presAssocID="{FE7CC10B-D0BD-4E85-B634-FCBEEB855E18}" presName="compositeShape" presStyleCnt="0">
        <dgm:presLayoutVars>
          <dgm:chMax val="7"/>
          <dgm:dir/>
          <dgm:resizeHandles val="exact"/>
        </dgm:presLayoutVars>
      </dgm:prSet>
      <dgm:spPr/>
    </dgm:pt>
    <dgm:pt modelId="{0C6187CD-5EDE-4BC2-A224-7AEAB6ACD5F0}" type="pres">
      <dgm:prSet presAssocID="{74B62460-F25D-4170-935D-F1F32A562D62}" presName="circ1" presStyleLbl="vennNode1" presStyleIdx="0" presStyleCnt="4"/>
      <dgm:spPr/>
      <dgm:t>
        <a:bodyPr/>
        <a:lstStyle/>
        <a:p>
          <a:endParaRPr lang="en-US"/>
        </a:p>
      </dgm:t>
    </dgm:pt>
    <dgm:pt modelId="{7C179042-1B43-4319-908D-57F58C20583A}" type="pres">
      <dgm:prSet presAssocID="{74B62460-F25D-4170-935D-F1F32A562D62}" presName="circ1Tx" presStyleLbl="revTx" presStyleIdx="0" presStyleCnt="0">
        <dgm:presLayoutVars>
          <dgm:chMax val="0"/>
          <dgm:chPref val="0"/>
          <dgm:bulletEnabled val="1"/>
        </dgm:presLayoutVars>
      </dgm:prSet>
      <dgm:spPr/>
      <dgm:t>
        <a:bodyPr/>
        <a:lstStyle/>
        <a:p>
          <a:endParaRPr lang="en-US"/>
        </a:p>
      </dgm:t>
    </dgm:pt>
    <dgm:pt modelId="{CF36D250-EE74-4864-9B74-0A78C8C381A9}" type="pres">
      <dgm:prSet presAssocID="{AE0BA5D2-04D0-4192-B93C-877CB2C656EE}" presName="circ2" presStyleLbl="vennNode1" presStyleIdx="1" presStyleCnt="4"/>
      <dgm:spPr/>
      <dgm:t>
        <a:bodyPr/>
        <a:lstStyle/>
        <a:p>
          <a:endParaRPr lang="en-US"/>
        </a:p>
      </dgm:t>
    </dgm:pt>
    <dgm:pt modelId="{C6EC8DE1-96BF-436E-825E-0481B1CFD674}" type="pres">
      <dgm:prSet presAssocID="{AE0BA5D2-04D0-4192-B93C-877CB2C656EE}" presName="circ2Tx" presStyleLbl="revTx" presStyleIdx="0" presStyleCnt="0">
        <dgm:presLayoutVars>
          <dgm:chMax val="0"/>
          <dgm:chPref val="0"/>
          <dgm:bulletEnabled val="1"/>
        </dgm:presLayoutVars>
      </dgm:prSet>
      <dgm:spPr/>
      <dgm:t>
        <a:bodyPr/>
        <a:lstStyle/>
        <a:p>
          <a:endParaRPr lang="en-US"/>
        </a:p>
      </dgm:t>
    </dgm:pt>
    <dgm:pt modelId="{7C3849D6-C0F5-4037-8F3A-C3E17F0EBA89}" type="pres">
      <dgm:prSet presAssocID="{D44DB840-1724-4197-AA6C-FDA59AEB4068}" presName="circ3" presStyleLbl="vennNode1" presStyleIdx="2" presStyleCnt="4"/>
      <dgm:spPr/>
      <dgm:t>
        <a:bodyPr/>
        <a:lstStyle/>
        <a:p>
          <a:endParaRPr lang="en-US"/>
        </a:p>
      </dgm:t>
    </dgm:pt>
    <dgm:pt modelId="{C8575C0A-1B71-4FD4-8AD9-AB1D1132497A}" type="pres">
      <dgm:prSet presAssocID="{D44DB840-1724-4197-AA6C-FDA59AEB4068}" presName="circ3Tx" presStyleLbl="revTx" presStyleIdx="0" presStyleCnt="0">
        <dgm:presLayoutVars>
          <dgm:chMax val="0"/>
          <dgm:chPref val="0"/>
          <dgm:bulletEnabled val="1"/>
        </dgm:presLayoutVars>
      </dgm:prSet>
      <dgm:spPr/>
      <dgm:t>
        <a:bodyPr/>
        <a:lstStyle/>
        <a:p>
          <a:endParaRPr lang="en-US"/>
        </a:p>
      </dgm:t>
    </dgm:pt>
    <dgm:pt modelId="{46F0C7EB-A2F5-40BC-AB8A-284A637214C6}" type="pres">
      <dgm:prSet presAssocID="{720AFBAF-9EE6-4D98-B694-6A39C73CF6EB}" presName="circ4" presStyleLbl="vennNode1" presStyleIdx="3" presStyleCnt="4" custLinFactNeighborX="-3402" custLinFactNeighborY="-1775"/>
      <dgm:spPr/>
      <dgm:t>
        <a:bodyPr/>
        <a:lstStyle/>
        <a:p>
          <a:endParaRPr lang="en-US"/>
        </a:p>
      </dgm:t>
    </dgm:pt>
    <dgm:pt modelId="{6621C176-FFBF-4BB3-BFA1-05329DDDE8CC}" type="pres">
      <dgm:prSet presAssocID="{720AFBAF-9EE6-4D98-B694-6A39C73CF6EB}" presName="circ4Tx" presStyleLbl="revTx" presStyleIdx="0" presStyleCnt="0">
        <dgm:presLayoutVars>
          <dgm:chMax val="0"/>
          <dgm:chPref val="0"/>
          <dgm:bulletEnabled val="1"/>
        </dgm:presLayoutVars>
      </dgm:prSet>
      <dgm:spPr/>
      <dgm:t>
        <a:bodyPr/>
        <a:lstStyle/>
        <a:p>
          <a:endParaRPr lang="en-US"/>
        </a:p>
      </dgm:t>
    </dgm:pt>
  </dgm:ptLst>
  <dgm:cxnLst>
    <dgm:cxn modelId="{5C157ED8-F486-435E-AE76-773A86BAB73A}" type="presOf" srcId="{74B62460-F25D-4170-935D-F1F32A562D62}" destId="{0C6187CD-5EDE-4BC2-A224-7AEAB6ACD5F0}" srcOrd="0" destOrd="0" presId="urn:microsoft.com/office/officeart/2005/8/layout/venn1"/>
    <dgm:cxn modelId="{91F3B4F9-69E1-45C5-8DB3-38331A9FF01E}" type="presOf" srcId="{D44DB840-1724-4197-AA6C-FDA59AEB4068}" destId="{7C3849D6-C0F5-4037-8F3A-C3E17F0EBA89}" srcOrd="0" destOrd="0" presId="urn:microsoft.com/office/officeart/2005/8/layout/venn1"/>
    <dgm:cxn modelId="{A0C127FA-1CF5-48E9-9318-D48A2D643F5A}" type="presOf" srcId="{74B62460-F25D-4170-935D-F1F32A562D62}" destId="{7C179042-1B43-4319-908D-57F58C20583A}" srcOrd="1" destOrd="0" presId="urn:microsoft.com/office/officeart/2005/8/layout/venn1"/>
    <dgm:cxn modelId="{302E4026-D7BA-490A-B030-51BC6933AEAA}" srcId="{FE7CC10B-D0BD-4E85-B634-FCBEEB855E18}" destId="{720AFBAF-9EE6-4D98-B694-6A39C73CF6EB}" srcOrd="3" destOrd="0" parTransId="{B3E76538-1153-44D7-85A7-D29A37BE6D46}" sibTransId="{76785804-8642-4EFA-A104-140A07492A05}"/>
    <dgm:cxn modelId="{71FCCD11-B51B-48A8-9092-DEF1E7D78620}" type="presOf" srcId="{AE0BA5D2-04D0-4192-B93C-877CB2C656EE}" destId="{CF36D250-EE74-4864-9B74-0A78C8C381A9}" srcOrd="0" destOrd="0" presId="urn:microsoft.com/office/officeart/2005/8/layout/venn1"/>
    <dgm:cxn modelId="{0FBD6306-3A94-4255-8B7C-1022DEF6C734}" srcId="{FE7CC10B-D0BD-4E85-B634-FCBEEB855E18}" destId="{AE0BA5D2-04D0-4192-B93C-877CB2C656EE}" srcOrd="1" destOrd="0" parTransId="{5D656E36-92FA-4380-95AB-1C7C129DAB6E}" sibTransId="{5FACB2F0-B071-4C5A-8A40-974802489572}"/>
    <dgm:cxn modelId="{28B786B0-001C-4021-8A08-9707ABE42606}" srcId="{FE7CC10B-D0BD-4E85-B634-FCBEEB855E18}" destId="{D44DB840-1724-4197-AA6C-FDA59AEB4068}" srcOrd="2" destOrd="0" parTransId="{072EEA58-C1F1-4DC5-AF6B-B85CB8F59404}" sibTransId="{7E51D9B5-C8D4-48B1-8E04-0F40A247ECA9}"/>
    <dgm:cxn modelId="{AC8D813B-B121-42E4-A8B1-EAB31E018BA2}" type="presOf" srcId="{720AFBAF-9EE6-4D98-B694-6A39C73CF6EB}" destId="{46F0C7EB-A2F5-40BC-AB8A-284A637214C6}" srcOrd="0" destOrd="0" presId="urn:microsoft.com/office/officeart/2005/8/layout/venn1"/>
    <dgm:cxn modelId="{E3358C6C-F565-4CD2-9265-683E67AF7134}" type="presOf" srcId="{D44DB840-1724-4197-AA6C-FDA59AEB4068}" destId="{C8575C0A-1B71-4FD4-8AD9-AB1D1132497A}" srcOrd="1" destOrd="0" presId="urn:microsoft.com/office/officeart/2005/8/layout/venn1"/>
    <dgm:cxn modelId="{513D40E0-A2DA-4EC9-99A6-EFEFBFCDAF6F}" srcId="{FE7CC10B-D0BD-4E85-B634-FCBEEB855E18}" destId="{74B62460-F25D-4170-935D-F1F32A562D62}" srcOrd="0" destOrd="0" parTransId="{55693E12-D248-4FDF-A701-2CB7EF74FA35}" sibTransId="{ED159BDF-5759-47F9-9B10-EF3D22E349FA}"/>
    <dgm:cxn modelId="{7B341DE7-6E37-490C-BA1C-9AF3065BD9D9}" type="presOf" srcId="{FE7CC10B-D0BD-4E85-B634-FCBEEB855E18}" destId="{7E57307E-FC3E-4B29-9E1F-A4E61B422B08}" srcOrd="0" destOrd="0" presId="urn:microsoft.com/office/officeart/2005/8/layout/venn1"/>
    <dgm:cxn modelId="{9A36D139-F882-4DDF-A72F-342C3514D43B}" type="presOf" srcId="{AE0BA5D2-04D0-4192-B93C-877CB2C656EE}" destId="{C6EC8DE1-96BF-436E-825E-0481B1CFD674}" srcOrd="1" destOrd="0" presId="urn:microsoft.com/office/officeart/2005/8/layout/venn1"/>
    <dgm:cxn modelId="{E6EB82AA-DF72-4857-B83B-BF90C0E88C3F}" type="presOf" srcId="{720AFBAF-9EE6-4D98-B694-6A39C73CF6EB}" destId="{6621C176-FFBF-4BB3-BFA1-05329DDDE8CC}" srcOrd="1" destOrd="0" presId="urn:microsoft.com/office/officeart/2005/8/layout/venn1"/>
    <dgm:cxn modelId="{D3960D3A-4029-4A8B-BC4D-9126E903D100}" type="presParOf" srcId="{7E57307E-FC3E-4B29-9E1F-A4E61B422B08}" destId="{0C6187CD-5EDE-4BC2-A224-7AEAB6ACD5F0}" srcOrd="0" destOrd="0" presId="urn:microsoft.com/office/officeart/2005/8/layout/venn1"/>
    <dgm:cxn modelId="{29F1929A-DC90-42C8-92B9-52CFE4DDDCA9}" type="presParOf" srcId="{7E57307E-FC3E-4B29-9E1F-A4E61B422B08}" destId="{7C179042-1B43-4319-908D-57F58C20583A}" srcOrd="1" destOrd="0" presId="urn:microsoft.com/office/officeart/2005/8/layout/venn1"/>
    <dgm:cxn modelId="{68261E75-FDFA-4BB6-8EFC-137C941DDC82}" type="presParOf" srcId="{7E57307E-FC3E-4B29-9E1F-A4E61B422B08}" destId="{CF36D250-EE74-4864-9B74-0A78C8C381A9}" srcOrd="2" destOrd="0" presId="urn:microsoft.com/office/officeart/2005/8/layout/venn1"/>
    <dgm:cxn modelId="{720B22F2-8ACF-4EEA-8453-B14E0C472F76}" type="presParOf" srcId="{7E57307E-FC3E-4B29-9E1F-A4E61B422B08}" destId="{C6EC8DE1-96BF-436E-825E-0481B1CFD674}" srcOrd="3" destOrd="0" presId="urn:microsoft.com/office/officeart/2005/8/layout/venn1"/>
    <dgm:cxn modelId="{FD3A08D0-4C09-4C7F-A70D-7809EBF3DD48}" type="presParOf" srcId="{7E57307E-FC3E-4B29-9E1F-A4E61B422B08}" destId="{7C3849D6-C0F5-4037-8F3A-C3E17F0EBA89}" srcOrd="4" destOrd="0" presId="urn:microsoft.com/office/officeart/2005/8/layout/venn1"/>
    <dgm:cxn modelId="{4C68DC7F-EDD4-496B-8217-FB6204AE827E}" type="presParOf" srcId="{7E57307E-FC3E-4B29-9E1F-A4E61B422B08}" destId="{C8575C0A-1B71-4FD4-8AD9-AB1D1132497A}" srcOrd="5" destOrd="0" presId="urn:microsoft.com/office/officeart/2005/8/layout/venn1"/>
    <dgm:cxn modelId="{ED0E61AD-A360-4268-A48B-CC6550FC190F}" type="presParOf" srcId="{7E57307E-FC3E-4B29-9E1F-A4E61B422B08}" destId="{46F0C7EB-A2F5-40BC-AB8A-284A637214C6}" srcOrd="6" destOrd="0" presId="urn:microsoft.com/office/officeart/2005/8/layout/venn1"/>
    <dgm:cxn modelId="{7E5A4D88-27C6-424F-88FA-4BEEB6A58FD3}" type="presParOf" srcId="{7E57307E-FC3E-4B29-9E1F-A4E61B422B08}" destId="{6621C176-FFBF-4BB3-BFA1-05329DDDE8C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631D76-46A3-4CD8-A811-84A9C979A7B8}" type="doc">
      <dgm:prSet loTypeId="urn:microsoft.com/office/officeart/2005/8/layout/process1" loCatId="process" qsTypeId="urn:microsoft.com/office/officeart/2005/8/quickstyle/simple1" qsCatId="simple" csTypeId="urn:microsoft.com/office/officeart/2005/8/colors/accent1_2" csCatId="accent1" phldr="1"/>
      <dgm:spPr/>
    </dgm:pt>
    <dgm:pt modelId="{0DF212D5-A91E-4EA0-8E95-194A77323D30}">
      <dgm:prSet phldrT="[Text]" custT="1"/>
      <dgm:spPr/>
      <dgm:t>
        <a:bodyPr/>
        <a:lstStyle/>
        <a:p>
          <a:r>
            <a:rPr lang="en-US" sz="1500" dirty="0" smtClean="0"/>
            <a:t>Customer arrives at the Kiosk with the necessary documents</a:t>
          </a:r>
          <a:endParaRPr lang="en-US" sz="1500" dirty="0"/>
        </a:p>
      </dgm:t>
    </dgm:pt>
    <dgm:pt modelId="{3C6290B4-B507-4DAC-B242-A3C496DDC125}" type="parTrans" cxnId="{DE1CD16D-F245-4F48-BFDB-41ED55CDE18C}">
      <dgm:prSet/>
      <dgm:spPr/>
      <dgm:t>
        <a:bodyPr/>
        <a:lstStyle/>
        <a:p>
          <a:endParaRPr lang="en-US"/>
        </a:p>
      </dgm:t>
    </dgm:pt>
    <dgm:pt modelId="{CAFDB8A6-B733-4A8B-9A5E-6766E51073AA}" type="sibTrans" cxnId="{DE1CD16D-F245-4F48-BFDB-41ED55CDE18C}">
      <dgm:prSet/>
      <dgm:spPr/>
      <dgm:t>
        <a:bodyPr/>
        <a:lstStyle/>
        <a:p>
          <a:endParaRPr lang="en-US"/>
        </a:p>
      </dgm:t>
    </dgm:pt>
    <dgm:pt modelId="{A11EC45A-228C-4E23-92DA-7CF1605BF5CB}">
      <dgm:prSet phldrT="[Text]" custT="1"/>
      <dgm:spPr/>
      <dgm:t>
        <a:bodyPr/>
        <a:lstStyle/>
        <a:p>
          <a:r>
            <a:rPr lang="en-US" sz="1500" dirty="0" smtClean="0"/>
            <a:t>Pays the required amount in cash and  gets the receipt of payment</a:t>
          </a:r>
          <a:endParaRPr lang="en-US" sz="1500" dirty="0"/>
        </a:p>
      </dgm:t>
    </dgm:pt>
    <dgm:pt modelId="{EF421F55-0120-4AEB-9C45-A4A0DEF518CD}" type="parTrans" cxnId="{64D4F9D7-BB89-4178-8648-36A6C5AB6E39}">
      <dgm:prSet/>
      <dgm:spPr/>
      <dgm:t>
        <a:bodyPr/>
        <a:lstStyle/>
        <a:p>
          <a:endParaRPr lang="en-US"/>
        </a:p>
      </dgm:t>
    </dgm:pt>
    <dgm:pt modelId="{B960EA58-D95D-4C60-A110-5637F19D9F05}" type="sibTrans" cxnId="{64D4F9D7-BB89-4178-8648-36A6C5AB6E39}">
      <dgm:prSet/>
      <dgm:spPr/>
      <dgm:t>
        <a:bodyPr/>
        <a:lstStyle/>
        <a:p>
          <a:endParaRPr lang="en-US"/>
        </a:p>
      </dgm:t>
    </dgm:pt>
    <dgm:pt modelId="{82098694-02CD-4956-A8B2-99938002785B}">
      <dgm:prSet phldrT="[Text]" custT="1"/>
      <dgm:spPr/>
      <dgm:t>
        <a:bodyPr/>
        <a:lstStyle/>
        <a:p>
          <a:r>
            <a:rPr lang="en-US" sz="1500" dirty="0" smtClean="0"/>
            <a:t>The consumer receives the digitally signed certificate or the document required.</a:t>
          </a:r>
          <a:endParaRPr lang="en-US" sz="1500" dirty="0"/>
        </a:p>
      </dgm:t>
    </dgm:pt>
    <dgm:pt modelId="{F5C90CC7-9BC6-4D39-9A2A-AACE45D889A7}" type="parTrans" cxnId="{487C1710-85DD-4625-AA06-248F3884A7DA}">
      <dgm:prSet/>
      <dgm:spPr/>
      <dgm:t>
        <a:bodyPr/>
        <a:lstStyle/>
        <a:p>
          <a:endParaRPr lang="en-US"/>
        </a:p>
      </dgm:t>
    </dgm:pt>
    <dgm:pt modelId="{B1CA4D4D-F1C0-4552-9110-837CCC0D50F5}" type="sibTrans" cxnId="{487C1710-85DD-4625-AA06-248F3884A7DA}">
      <dgm:prSet/>
      <dgm:spPr/>
      <dgm:t>
        <a:bodyPr/>
        <a:lstStyle/>
        <a:p>
          <a:endParaRPr lang="en-US"/>
        </a:p>
      </dgm:t>
    </dgm:pt>
    <dgm:pt modelId="{F8715001-B21F-4D27-82F0-AAF3283559A3}">
      <dgm:prSet custT="1"/>
      <dgm:spPr/>
      <dgm:t>
        <a:bodyPr/>
        <a:lstStyle/>
        <a:p>
          <a:r>
            <a:rPr lang="en-US" sz="1500" dirty="0" smtClean="0"/>
            <a:t>Fills the form and details and attaches relevant documents</a:t>
          </a:r>
          <a:endParaRPr lang="en-US" sz="1500" dirty="0"/>
        </a:p>
      </dgm:t>
    </dgm:pt>
    <dgm:pt modelId="{5AE636FD-5675-415F-8695-6B5192528DB2}" type="parTrans" cxnId="{69FEF1BB-9EFC-4780-8FBC-4DB31DD53CD8}">
      <dgm:prSet/>
      <dgm:spPr/>
      <dgm:t>
        <a:bodyPr/>
        <a:lstStyle/>
        <a:p>
          <a:endParaRPr lang="en-US"/>
        </a:p>
      </dgm:t>
    </dgm:pt>
    <dgm:pt modelId="{7DB4FF12-6E2F-44AB-90DB-2EDD418FF5BE}" type="sibTrans" cxnId="{69FEF1BB-9EFC-4780-8FBC-4DB31DD53CD8}">
      <dgm:prSet/>
      <dgm:spPr/>
      <dgm:t>
        <a:bodyPr/>
        <a:lstStyle/>
        <a:p>
          <a:endParaRPr lang="en-US"/>
        </a:p>
      </dgm:t>
    </dgm:pt>
    <dgm:pt modelId="{6CC13657-EEC4-4A17-8386-F52B731F8D52}">
      <dgm:prSet custT="1"/>
      <dgm:spPr/>
      <dgm:t>
        <a:bodyPr/>
        <a:lstStyle/>
        <a:p>
          <a:r>
            <a:rPr lang="en-US" sz="1500" dirty="0" smtClean="0"/>
            <a:t>The amount and the documents are transferred to the respective authorities</a:t>
          </a:r>
          <a:endParaRPr lang="en-US" sz="1500" dirty="0"/>
        </a:p>
      </dgm:t>
    </dgm:pt>
    <dgm:pt modelId="{F0C34299-2542-4E73-962F-9B2652D2860F}" type="parTrans" cxnId="{CDCDF7FD-9E5E-49C6-AC03-11989AFE9D45}">
      <dgm:prSet/>
      <dgm:spPr/>
      <dgm:t>
        <a:bodyPr/>
        <a:lstStyle/>
        <a:p>
          <a:endParaRPr lang="en-US"/>
        </a:p>
      </dgm:t>
    </dgm:pt>
    <dgm:pt modelId="{B84DB3AE-A5B0-4315-9C79-8019C66CAFEE}" type="sibTrans" cxnId="{CDCDF7FD-9E5E-49C6-AC03-11989AFE9D45}">
      <dgm:prSet/>
      <dgm:spPr/>
      <dgm:t>
        <a:bodyPr/>
        <a:lstStyle/>
        <a:p>
          <a:endParaRPr lang="en-US"/>
        </a:p>
      </dgm:t>
    </dgm:pt>
    <dgm:pt modelId="{6945E397-4A4A-4849-A7FF-811664AFCA0B}">
      <dgm:prSet custT="1"/>
      <dgm:spPr/>
      <dgm:t>
        <a:bodyPr/>
        <a:lstStyle/>
        <a:p>
          <a:r>
            <a:rPr lang="en-US" sz="1500" dirty="0" smtClean="0"/>
            <a:t>The respective authorities process the </a:t>
          </a:r>
          <a:r>
            <a:rPr lang="en-US" sz="1500" smtClean="0"/>
            <a:t>payment  and  the documents, </a:t>
          </a:r>
          <a:r>
            <a:rPr lang="en-US" sz="1500" dirty="0" smtClean="0"/>
            <a:t>and send them back to the Kiosk.</a:t>
          </a:r>
          <a:endParaRPr lang="en-US" sz="1500" dirty="0"/>
        </a:p>
      </dgm:t>
    </dgm:pt>
    <dgm:pt modelId="{F3BCA490-718A-47E3-9CBC-BE5D6A1AA833}" type="parTrans" cxnId="{8AB09D8C-4147-42EB-BC69-082BD25E175B}">
      <dgm:prSet/>
      <dgm:spPr/>
    </dgm:pt>
    <dgm:pt modelId="{EFC36132-E489-461C-B3F8-773F5DB52E8F}" type="sibTrans" cxnId="{8AB09D8C-4147-42EB-BC69-082BD25E175B}">
      <dgm:prSet/>
      <dgm:spPr/>
      <dgm:t>
        <a:bodyPr/>
        <a:lstStyle/>
        <a:p>
          <a:endParaRPr lang="en-US"/>
        </a:p>
      </dgm:t>
    </dgm:pt>
    <dgm:pt modelId="{FD1B365F-2D2A-43FD-AD14-0C8C28632C13}" type="pres">
      <dgm:prSet presAssocID="{7D631D76-46A3-4CD8-A811-84A9C979A7B8}" presName="Name0" presStyleCnt="0">
        <dgm:presLayoutVars>
          <dgm:dir/>
          <dgm:resizeHandles val="exact"/>
        </dgm:presLayoutVars>
      </dgm:prSet>
      <dgm:spPr/>
    </dgm:pt>
    <dgm:pt modelId="{A9149DF0-C9F4-47AC-A8BB-3439E673F988}" type="pres">
      <dgm:prSet presAssocID="{0DF212D5-A91E-4EA0-8E95-194A77323D30}" presName="node" presStyleLbl="node1" presStyleIdx="0" presStyleCnt="6" custScaleY="356830">
        <dgm:presLayoutVars>
          <dgm:bulletEnabled val="1"/>
        </dgm:presLayoutVars>
      </dgm:prSet>
      <dgm:spPr/>
      <dgm:t>
        <a:bodyPr/>
        <a:lstStyle/>
        <a:p>
          <a:endParaRPr lang="en-US"/>
        </a:p>
      </dgm:t>
    </dgm:pt>
    <dgm:pt modelId="{F4E580B3-FCB1-4AF8-84F9-EAD267077920}" type="pres">
      <dgm:prSet presAssocID="{CAFDB8A6-B733-4A8B-9A5E-6766E51073AA}" presName="sibTrans" presStyleLbl="sibTrans2D1" presStyleIdx="0" presStyleCnt="5"/>
      <dgm:spPr/>
      <dgm:t>
        <a:bodyPr/>
        <a:lstStyle/>
        <a:p>
          <a:endParaRPr lang="en-US"/>
        </a:p>
      </dgm:t>
    </dgm:pt>
    <dgm:pt modelId="{F13A5474-9177-4472-A5DF-7CC299E48D9D}" type="pres">
      <dgm:prSet presAssocID="{CAFDB8A6-B733-4A8B-9A5E-6766E51073AA}" presName="connectorText" presStyleLbl="sibTrans2D1" presStyleIdx="0" presStyleCnt="5"/>
      <dgm:spPr/>
      <dgm:t>
        <a:bodyPr/>
        <a:lstStyle/>
        <a:p>
          <a:endParaRPr lang="en-US"/>
        </a:p>
      </dgm:t>
    </dgm:pt>
    <dgm:pt modelId="{9E20D589-3F74-4D37-BEE5-72BC2C329DCA}" type="pres">
      <dgm:prSet presAssocID="{F8715001-B21F-4D27-82F0-AAF3283559A3}" presName="node" presStyleLbl="node1" presStyleIdx="1" presStyleCnt="6" custScaleY="356830">
        <dgm:presLayoutVars>
          <dgm:bulletEnabled val="1"/>
        </dgm:presLayoutVars>
      </dgm:prSet>
      <dgm:spPr/>
      <dgm:t>
        <a:bodyPr/>
        <a:lstStyle/>
        <a:p>
          <a:endParaRPr lang="en-US"/>
        </a:p>
      </dgm:t>
    </dgm:pt>
    <dgm:pt modelId="{A235BFB3-B766-437C-A328-653D54D750DA}" type="pres">
      <dgm:prSet presAssocID="{7DB4FF12-6E2F-44AB-90DB-2EDD418FF5BE}" presName="sibTrans" presStyleLbl="sibTrans2D1" presStyleIdx="1" presStyleCnt="5"/>
      <dgm:spPr/>
      <dgm:t>
        <a:bodyPr/>
        <a:lstStyle/>
        <a:p>
          <a:endParaRPr lang="en-US"/>
        </a:p>
      </dgm:t>
    </dgm:pt>
    <dgm:pt modelId="{823B85F2-9B7F-4C87-817B-6BAD0F6AB02C}" type="pres">
      <dgm:prSet presAssocID="{7DB4FF12-6E2F-44AB-90DB-2EDD418FF5BE}" presName="connectorText" presStyleLbl="sibTrans2D1" presStyleIdx="1" presStyleCnt="5"/>
      <dgm:spPr/>
      <dgm:t>
        <a:bodyPr/>
        <a:lstStyle/>
        <a:p>
          <a:endParaRPr lang="en-US"/>
        </a:p>
      </dgm:t>
    </dgm:pt>
    <dgm:pt modelId="{FA0D3B23-50A5-4DF1-9D4A-53531D6D820B}" type="pres">
      <dgm:prSet presAssocID="{A11EC45A-228C-4E23-92DA-7CF1605BF5CB}" presName="node" presStyleLbl="node1" presStyleIdx="2" presStyleCnt="6" custScaleY="356830">
        <dgm:presLayoutVars>
          <dgm:bulletEnabled val="1"/>
        </dgm:presLayoutVars>
      </dgm:prSet>
      <dgm:spPr/>
      <dgm:t>
        <a:bodyPr/>
        <a:lstStyle/>
        <a:p>
          <a:endParaRPr lang="en-US"/>
        </a:p>
      </dgm:t>
    </dgm:pt>
    <dgm:pt modelId="{E77F2625-9B78-49AA-AC20-AF8F595B2274}" type="pres">
      <dgm:prSet presAssocID="{B960EA58-D95D-4C60-A110-5637F19D9F05}" presName="sibTrans" presStyleLbl="sibTrans2D1" presStyleIdx="2" presStyleCnt="5"/>
      <dgm:spPr/>
      <dgm:t>
        <a:bodyPr/>
        <a:lstStyle/>
        <a:p>
          <a:endParaRPr lang="en-US"/>
        </a:p>
      </dgm:t>
    </dgm:pt>
    <dgm:pt modelId="{B2A454FA-A028-4FA1-B1BF-9929A8172097}" type="pres">
      <dgm:prSet presAssocID="{B960EA58-D95D-4C60-A110-5637F19D9F05}" presName="connectorText" presStyleLbl="sibTrans2D1" presStyleIdx="2" presStyleCnt="5"/>
      <dgm:spPr/>
      <dgm:t>
        <a:bodyPr/>
        <a:lstStyle/>
        <a:p>
          <a:endParaRPr lang="en-US"/>
        </a:p>
      </dgm:t>
    </dgm:pt>
    <dgm:pt modelId="{759BE2F6-C657-4051-8F45-E653B9528F5A}" type="pres">
      <dgm:prSet presAssocID="{6CC13657-EEC4-4A17-8386-F52B731F8D52}" presName="node" presStyleLbl="node1" presStyleIdx="3" presStyleCnt="6" custScaleY="356830">
        <dgm:presLayoutVars>
          <dgm:bulletEnabled val="1"/>
        </dgm:presLayoutVars>
      </dgm:prSet>
      <dgm:spPr/>
      <dgm:t>
        <a:bodyPr/>
        <a:lstStyle/>
        <a:p>
          <a:endParaRPr lang="en-US"/>
        </a:p>
      </dgm:t>
    </dgm:pt>
    <dgm:pt modelId="{892AFB67-1B37-4003-8B92-117B47C1ABE7}" type="pres">
      <dgm:prSet presAssocID="{B84DB3AE-A5B0-4315-9C79-8019C66CAFEE}" presName="sibTrans" presStyleLbl="sibTrans2D1" presStyleIdx="3" presStyleCnt="5"/>
      <dgm:spPr/>
      <dgm:t>
        <a:bodyPr/>
        <a:lstStyle/>
        <a:p>
          <a:endParaRPr lang="en-US"/>
        </a:p>
      </dgm:t>
    </dgm:pt>
    <dgm:pt modelId="{ACCDF287-B4B1-499F-9562-75826382D447}" type="pres">
      <dgm:prSet presAssocID="{B84DB3AE-A5B0-4315-9C79-8019C66CAFEE}" presName="connectorText" presStyleLbl="sibTrans2D1" presStyleIdx="3" presStyleCnt="5"/>
      <dgm:spPr/>
      <dgm:t>
        <a:bodyPr/>
        <a:lstStyle/>
        <a:p>
          <a:endParaRPr lang="en-US"/>
        </a:p>
      </dgm:t>
    </dgm:pt>
    <dgm:pt modelId="{A586698F-8FA7-42C5-BFFD-9F462ADB7E4B}" type="pres">
      <dgm:prSet presAssocID="{6945E397-4A4A-4849-A7FF-811664AFCA0B}" presName="node" presStyleLbl="node1" presStyleIdx="4" presStyleCnt="6" custScaleY="361127">
        <dgm:presLayoutVars>
          <dgm:bulletEnabled val="1"/>
        </dgm:presLayoutVars>
      </dgm:prSet>
      <dgm:spPr/>
      <dgm:t>
        <a:bodyPr/>
        <a:lstStyle/>
        <a:p>
          <a:endParaRPr lang="en-US"/>
        </a:p>
      </dgm:t>
    </dgm:pt>
    <dgm:pt modelId="{CDA5D0CB-6978-4B88-AB75-2CCA297E7B75}" type="pres">
      <dgm:prSet presAssocID="{EFC36132-E489-461C-B3F8-773F5DB52E8F}" presName="sibTrans" presStyleLbl="sibTrans2D1" presStyleIdx="4" presStyleCnt="5"/>
      <dgm:spPr/>
      <dgm:t>
        <a:bodyPr/>
        <a:lstStyle/>
        <a:p>
          <a:endParaRPr lang="en-US"/>
        </a:p>
      </dgm:t>
    </dgm:pt>
    <dgm:pt modelId="{28392EFA-C5A7-419B-ACDF-E896648C3829}" type="pres">
      <dgm:prSet presAssocID="{EFC36132-E489-461C-B3F8-773F5DB52E8F}" presName="connectorText" presStyleLbl="sibTrans2D1" presStyleIdx="4" presStyleCnt="5"/>
      <dgm:spPr/>
      <dgm:t>
        <a:bodyPr/>
        <a:lstStyle/>
        <a:p>
          <a:endParaRPr lang="en-US"/>
        </a:p>
      </dgm:t>
    </dgm:pt>
    <dgm:pt modelId="{0EA5370A-7228-4D8D-9EF2-40F16564F40B}" type="pres">
      <dgm:prSet presAssocID="{82098694-02CD-4956-A8B2-99938002785B}" presName="node" presStyleLbl="node1" presStyleIdx="5" presStyleCnt="6" custScaleY="356830">
        <dgm:presLayoutVars>
          <dgm:bulletEnabled val="1"/>
        </dgm:presLayoutVars>
      </dgm:prSet>
      <dgm:spPr/>
      <dgm:t>
        <a:bodyPr/>
        <a:lstStyle/>
        <a:p>
          <a:endParaRPr lang="en-US"/>
        </a:p>
      </dgm:t>
    </dgm:pt>
  </dgm:ptLst>
  <dgm:cxnLst>
    <dgm:cxn modelId="{D9EC88CF-53B9-4D04-825A-3E3EAA0BC597}" type="presOf" srcId="{7DB4FF12-6E2F-44AB-90DB-2EDD418FF5BE}" destId="{823B85F2-9B7F-4C87-817B-6BAD0F6AB02C}" srcOrd="1" destOrd="0" presId="urn:microsoft.com/office/officeart/2005/8/layout/process1"/>
    <dgm:cxn modelId="{DE1CD16D-F245-4F48-BFDB-41ED55CDE18C}" srcId="{7D631D76-46A3-4CD8-A811-84A9C979A7B8}" destId="{0DF212D5-A91E-4EA0-8E95-194A77323D30}" srcOrd="0" destOrd="0" parTransId="{3C6290B4-B507-4DAC-B242-A3C496DDC125}" sibTransId="{CAFDB8A6-B733-4A8B-9A5E-6766E51073AA}"/>
    <dgm:cxn modelId="{4A6EB3D7-BEE7-4704-8628-9B59606D9F3F}" type="presOf" srcId="{EFC36132-E489-461C-B3F8-773F5DB52E8F}" destId="{28392EFA-C5A7-419B-ACDF-E896648C3829}" srcOrd="1" destOrd="0" presId="urn:microsoft.com/office/officeart/2005/8/layout/process1"/>
    <dgm:cxn modelId="{F32CCEA5-9157-43D0-9507-D6D2AF4915C5}" type="presOf" srcId="{A11EC45A-228C-4E23-92DA-7CF1605BF5CB}" destId="{FA0D3B23-50A5-4DF1-9D4A-53531D6D820B}" srcOrd="0" destOrd="0" presId="urn:microsoft.com/office/officeart/2005/8/layout/process1"/>
    <dgm:cxn modelId="{69FEF1BB-9EFC-4780-8FBC-4DB31DD53CD8}" srcId="{7D631D76-46A3-4CD8-A811-84A9C979A7B8}" destId="{F8715001-B21F-4D27-82F0-AAF3283559A3}" srcOrd="1" destOrd="0" parTransId="{5AE636FD-5675-415F-8695-6B5192528DB2}" sibTransId="{7DB4FF12-6E2F-44AB-90DB-2EDD418FF5BE}"/>
    <dgm:cxn modelId="{5FF83F79-1E0D-4F2C-BFF2-2F146D935F92}" type="presOf" srcId="{B84DB3AE-A5B0-4315-9C79-8019C66CAFEE}" destId="{ACCDF287-B4B1-499F-9562-75826382D447}" srcOrd="1" destOrd="0" presId="urn:microsoft.com/office/officeart/2005/8/layout/process1"/>
    <dgm:cxn modelId="{EFEBB4E3-D570-4AAE-B222-902C870CDA6F}" type="presOf" srcId="{CAFDB8A6-B733-4A8B-9A5E-6766E51073AA}" destId="{F13A5474-9177-4472-A5DF-7CC299E48D9D}" srcOrd="1" destOrd="0" presId="urn:microsoft.com/office/officeart/2005/8/layout/process1"/>
    <dgm:cxn modelId="{CDCDF7FD-9E5E-49C6-AC03-11989AFE9D45}" srcId="{7D631D76-46A3-4CD8-A811-84A9C979A7B8}" destId="{6CC13657-EEC4-4A17-8386-F52B731F8D52}" srcOrd="3" destOrd="0" parTransId="{F0C34299-2542-4E73-962F-9B2652D2860F}" sibTransId="{B84DB3AE-A5B0-4315-9C79-8019C66CAFEE}"/>
    <dgm:cxn modelId="{C1FC3A18-9995-4F3E-BD74-147A7054DE07}" type="presOf" srcId="{B84DB3AE-A5B0-4315-9C79-8019C66CAFEE}" destId="{892AFB67-1B37-4003-8B92-117B47C1ABE7}" srcOrd="0" destOrd="0" presId="urn:microsoft.com/office/officeart/2005/8/layout/process1"/>
    <dgm:cxn modelId="{065FD61C-DBA0-48F2-AAD9-4831340F7613}" type="presOf" srcId="{7DB4FF12-6E2F-44AB-90DB-2EDD418FF5BE}" destId="{A235BFB3-B766-437C-A328-653D54D750DA}" srcOrd="0" destOrd="0" presId="urn:microsoft.com/office/officeart/2005/8/layout/process1"/>
    <dgm:cxn modelId="{4CE23124-CC91-4F1F-843D-A551CCE874B5}" type="presOf" srcId="{6945E397-4A4A-4849-A7FF-811664AFCA0B}" destId="{A586698F-8FA7-42C5-BFFD-9F462ADB7E4B}" srcOrd="0" destOrd="0" presId="urn:microsoft.com/office/officeart/2005/8/layout/process1"/>
    <dgm:cxn modelId="{487C1710-85DD-4625-AA06-248F3884A7DA}" srcId="{7D631D76-46A3-4CD8-A811-84A9C979A7B8}" destId="{82098694-02CD-4956-A8B2-99938002785B}" srcOrd="5" destOrd="0" parTransId="{F5C90CC7-9BC6-4D39-9A2A-AACE45D889A7}" sibTransId="{B1CA4D4D-F1C0-4552-9110-837CCC0D50F5}"/>
    <dgm:cxn modelId="{64D4F9D7-BB89-4178-8648-36A6C5AB6E39}" srcId="{7D631D76-46A3-4CD8-A811-84A9C979A7B8}" destId="{A11EC45A-228C-4E23-92DA-7CF1605BF5CB}" srcOrd="2" destOrd="0" parTransId="{EF421F55-0120-4AEB-9C45-A4A0DEF518CD}" sibTransId="{B960EA58-D95D-4C60-A110-5637F19D9F05}"/>
    <dgm:cxn modelId="{0F8DA0CC-F134-43D9-9506-C0A744675243}" type="presOf" srcId="{B960EA58-D95D-4C60-A110-5637F19D9F05}" destId="{E77F2625-9B78-49AA-AC20-AF8F595B2274}" srcOrd="0" destOrd="0" presId="urn:microsoft.com/office/officeart/2005/8/layout/process1"/>
    <dgm:cxn modelId="{984964CD-6379-4827-84F8-F6248263C7FF}" type="presOf" srcId="{7D631D76-46A3-4CD8-A811-84A9C979A7B8}" destId="{FD1B365F-2D2A-43FD-AD14-0C8C28632C13}" srcOrd="0" destOrd="0" presId="urn:microsoft.com/office/officeart/2005/8/layout/process1"/>
    <dgm:cxn modelId="{E1790366-6539-4D60-8E71-EDD18B4982D0}" type="presOf" srcId="{F8715001-B21F-4D27-82F0-AAF3283559A3}" destId="{9E20D589-3F74-4D37-BEE5-72BC2C329DCA}" srcOrd="0" destOrd="0" presId="urn:microsoft.com/office/officeart/2005/8/layout/process1"/>
    <dgm:cxn modelId="{8AB09D8C-4147-42EB-BC69-082BD25E175B}" srcId="{7D631D76-46A3-4CD8-A811-84A9C979A7B8}" destId="{6945E397-4A4A-4849-A7FF-811664AFCA0B}" srcOrd="4" destOrd="0" parTransId="{F3BCA490-718A-47E3-9CBC-BE5D6A1AA833}" sibTransId="{EFC36132-E489-461C-B3F8-773F5DB52E8F}"/>
    <dgm:cxn modelId="{5883750C-7E55-4BE6-8DD0-BC1573F4DC1C}" type="presOf" srcId="{CAFDB8A6-B733-4A8B-9A5E-6766E51073AA}" destId="{F4E580B3-FCB1-4AF8-84F9-EAD267077920}" srcOrd="0" destOrd="0" presId="urn:microsoft.com/office/officeart/2005/8/layout/process1"/>
    <dgm:cxn modelId="{8778DB79-DE04-4025-93FA-A2B0504301CA}" type="presOf" srcId="{0DF212D5-A91E-4EA0-8E95-194A77323D30}" destId="{A9149DF0-C9F4-47AC-A8BB-3439E673F988}" srcOrd="0" destOrd="0" presId="urn:microsoft.com/office/officeart/2005/8/layout/process1"/>
    <dgm:cxn modelId="{B23E21F1-5B26-4A06-8A71-B2C620A3C780}" type="presOf" srcId="{EFC36132-E489-461C-B3F8-773F5DB52E8F}" destId="{CDA5D0CB-6978-4B88-AB75-2CCA297E7B75}" srcOrd="0" destOrd="0" presId="urn:microsoft.com/office/officeart/2005/8/layout/process1"/>
    <dgm:cxn modelId="{EA8E5604-63BC-490F-A39F-24F9AAD68F3E}" type="presOf" srcId="{B960EA58-D95D-4C60-A110-5637F19D9F05}" destId="{B2A454FA-A028-4FA1-B1BF-9929A8172097}" srcOrd="1" destOrd="0" presId="urn:microsoft.com/office/officeart/2005/8/layout/process1"/>
    <dgm:cxn modelId="{F0292EA2-69FD-4287-8C21-4633E853C2A5}" type="presOf" srcId="{6CC13657-EEC4-4A17-8386-F52B731F8D52}" destId="{759BE2F6-C657-4051-8F45-E653B9528F5A}" srcOrd="0" destOrd="0" presId="urn:microsoft.com/office/officeart/2005/8/layout/process1"/>
    <dgm:cxn modelId="{55CB89E3-93CB-4114-BC5B-D004C795FC81}" type="presOf" srcId="{82098694-02CD-4956-A8B2-99938002785B}" destId="{0EA5370A-7228-4D8D-9EF2-40F16564F40B}" srcOrd="0" destOrd="0" presId="urn:microsoft.com/office/officeart/2005/8/layout/process1"/>
    <dgm:cxn modelId="{DEB73EBC-0D4B-4DD2-B753-5DB0BAB05A63}" type="presParOf" srcId="{FD1B365F-2D2A-43FD-AD14-0C8C28632C13}" destId="{A9149DF0-C9F4-47AC-A8BB-3439E673F988}" srcOrd="0" destOrd="0" presId="urn:microsoft.com/office/officeart/2005/8/layout/process1"/>
    <dgm:cxn modelId="{DBD5A60E-5AE8-43AB-8DEE-9F2A4FBDC3F2}" type="presParOf" srcId="{FD1B365F-2D2A-43FD-AD14-0C8C28632C13}" destId="{F4E580B3-FCB1-4AF8-84F9-EAD267077920}" srcOrd="1" destOrd="0" presId="urn:microsoft.com/office/officeart/2005/8/layout/process1"/>
    <dgm:cxn modelId="{741A843A-0B77-4470-8480-F5D6C7C3C2D5}" type="presParOf" srcId="{F4E580B3-FCB1-4AF8-84F9-EAD267077920}" destId="{F13A5474-9177-4472-A5DF-7CC299E48D9D}" srcOrd="0" destOrd="0" presId="urn:microsoft.com/office/officeart/2005/8/layout/process1"/>
    <dgm:cxn modelId="{C76B457B-EAC2-48FE-BA6E-1C5B5D9AAD32}" type="presParOf" srcId="{FD1B365F-2D2A-43FD-AD14-0C8C28632C13}" destId="{9E20D589-3F74-4D37-BEE5-72BC2C329DCA}" srcOrd="2" destOrd="0" presId="urn:microsoft.com/office/officeart/2005/8/layout/process1"/>
    <dgm:cxn modelId="{18EC355F-1AA3-4275-B248-F2EA6F607BAB}" type="presParOf" srcId="{FD1B365F-2D2A-43FD-AD14-0C8C28632C13}" destId="{A235BFB3-B766-437C-A328-653D54D750DA}" srcOrd="3" destOrd="0" presId="urn:microsoft.com/office/officeart/2005/8/layout/process1"/>
    <dgm:cxn modelId="{A345EB90-9872-43F2-866E-1D16DD89C2B2}" type="presParOf" srcId="{A235BFB3-B766-437C-A328-653D54D750DA}" destId="{823B85F2-9B7F-4C87-817B-6BAD0F6AB02C}" srcOrd="0" destOrd="0" presId="urn:microsoft.com/office/officeart/2005/8/layout/process1"/>
    <dgm:cxn modelId="{CF5E1327-1036-4805-AAAD-097FB4B118F3}" type="presParOf" srcId="{FD1B365F-2D2A-43FD-AD14-0C8C28632C13}" destId="{FA0D3B23-50A5-4DF1-9D4A-53531D6D820B}" srcOrd="4" destOrd="0" presId="urn:microsoft.com/office/officeart/2005/8/layout/process1"/>
    <dgm:cxn modelId="{E1CDB2F3-8916-4BC7-84A3-59C8AFA23460}" type="presParOf" srcId="{FD1B365F-2D2A-43FD-AD14-0C8C28632C13}" destId="{E77F2625-9B78-49AA-AC20-AF8F595B2274}" srcOrd="5" destOrd="0" presId="urn:microsoft.com/office/officeart/2005/8/layout/process1"/>
    <dgm:cxn modelId="{29F4E04E-9DEC-4762-AFC1-7AEDA19C3A17}" type="presParOf" srcId="{E77F2625-9B78-49AA-AC20-AF8F595B2274}" destId="{B2A454FA-A028-4FA1-B1BF-9929A8172097}" srcOrd="0" destOrd="0" presId="urn:microsoft.com/office/officeart/2005/8/layout/process1"/>
    <dgm:cxn modelId="{2B671EEA-DF25-43D9-BA39-153BD4C12E5B}" type="presParOf" srcId="{FD1B365F-2D2A-43FD-AD14-0C8C28632C13}" destId="{759BE2F6-C657-4051-8F45-E653B9528F5A}" srcOrd="6" destOrd="0" presId="urn:microsoft.com/office/officeart/2005/8/layout/process1"/>
    <dgm:cxn modelId="{A117ED54-D83A-4152-8539-77CBE4804E4A}" type="presParOf" srcId="{FD1B365F-2D2A-43FD-AD14-0C8C28632C13}" destId="{892AFB67-1B37-4003-8B92-117B47C1ABE7}" srcOrd="7" destOrd="0" presId="urn:microsoft.com/office/officeart/2005/8/layout/process1"/>
    <dgm:cxn modelId="{F2F4AF47-A2AB-46A6-8E30-FF78A7B23866}" type="presParOf" srcId="{892AFB67-1B37-4003-8B92-117B47C1ABE7}" destId="{ACCDF287-B4B1-499F-9562-75826382D447}" srcOrd="0" destOrd="0" presId="urn:microsoft.com/office/officeart/2005/8/layout/process1"/>
    <dgm:cxn modelId="{A495D7C1-628F-4A3A-AAFB-020E68E29CF4}" type="presParOf" srcId="{FD1B365F-2D2A-43FD-AD14-0C8C28632C13}" destId="{A586698F-8FA7-42C5-BFFD-9F462ADB7E4B}" srcOrd="8" destOrd="0" presId="urn:microsoft.com/office/officeart/2005/8/layout/process1"/>
    <dgm:cxn modelId="{6F9B4FD2-5A6D-421C-9D7B-F8D8775B0BF9}" type="presParOf" srcId="{FD1B365F-2D2A-43FD-AD14-0C8C28632C13}" destId="{CDA5D0CB-6978-4B88-AB75-2CCA297E7B75}" srcOrd="9" destOrd="0" presId="urn:microsoft.com/office/officeart/2005/8/layout/process1"/>
    <dgm:cxn modelId="{D9EA64C3-2476-47A4-903B-4A13136EE357}" type="presParOf" srcId="{CDA5D0CB-6978-4B88-AB75-2CCA297E7B75}" destId="{28392EFA-C5A7-419B-ACDF-E896648C3829}" srcOrd="0" destOrd="0" presId="urn:microsoft.com/office/officeart/2005/8/layout/process1"/>
    <dgm:cxn modelId="{2C81A420-8FED-4746-8E7A-D5508C1C2CF7}" type="presParOf" srcId="{FD1B365F-2D2A-43FD-AD14-0C8C28632C13}" destId="{0EA5370A-7228-4D8D-9EF2-40F16564F40B}"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187CD-5EDE-4BC2-A224-7AEAB6ACD5F0}">
      <dsp:nvSpPr>
        <dsp:cNvPr id="0" name=""/>
        <dsp:cNvSpPr/>
      </dsp:nvSpPr>
      <dsp:spPr>
        <a:xfrm>
          <a:off x="2827019" y="49529"/>
          <a:ext cx="2575560" cy="25755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smtClean="0"/>
            <a:t>CUSTOMER</a:t>
          </a:r>
          <a:endParaRPr lang="en-US" sz="2800" b="1" kern="1200" dirty="0"/>
        </a:p>
      </dsp:txBody>
      <dsp:txXfrm>
        <a:off x="3124199" y="396239"/>
        <a:ext cx="1981200" cy="817245"/>
      </dsp:txXfrm>
    </dsp:sp>
    <dsp:sp modelId="{CF36D250-EE74-4864-9B74-0A78C8C381A9}">
      <dsp:nvSpPr>
        <dsp:cNvPr id="0" name=""/>
        <dsp:cNvSpPr/>
      </dsp:nvSpPr>
      <dsp:spPr>
        <a:xfrm>
          <a:off x="3966209" y="1188719"/>
          <a:ext cx="2575560" cy="25755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t>KIOSK</a:t>
          </a:r>
          <a:endParaRPr lang="en-US" sz="2400" b="1" kern="1200" dirty="0"/>
        </a:p>
      </dsp:txBody>
      <dsp:txXfrm>
        <a:off x="5353050" y="1485899"/>
        <a:ext cx="990600" cy="1981200"/>
      </dsp:txXfrm>
    </dsp:sp>
    <dsp:sp modelId="{7C3849D6-C0F5-4037-8F3A-C3E17F0EBA89}">
      <dsp:nvSpPr>
        <dsp:cNvPr id="0" name=""/>
        <dsp:cNvSpPr/>
      </dsp:nvSpPr>
      <dsp:spPr>
        <a:xfrm>
          <a:off x="2827019" y="2327909"/>
          <a:ext cx="2575560" cy="25755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t>WEB CONNECTIVITY/NETWORK</a:t>
          </a:r>
          <a:endParaRPr lang="en-US" sz="2400" b="1" kern="1200" dirty="0"/>
        </a:p>
      </dsp:txBody>
      <dsp:txXfrm>
        <a:off x="3124199" y="3739515"/>
        <a:ext cx="1981200" cy="817245"/>
      </dsp:txXfrm>
    </dsp:sp>
    <dsp:sp modelId="{46F0C7EB-A2F5-40BC-AB8A-284A637214C6}">
      <dsp:nvSpPr>
        <dsp:cNvPr id="0" name=""/>
        <dsp:cNvSpPr/>
      </dsp:nvSpPr>
      <dsp:spPr>
        <a:xfrm>
          <a:off x="1600209" y="1143003"/>
          <a:ext cx="2575560" cy="25755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ctr" defTabSz="622300">
            <a:lnSpc>
              <a:spcPct val="90000"/>
            </a:lnSpc>
            <a:spcBef>
              <a:spcPct val="0"/>
            </a:spcBef>
            <a:spcAft>
              <a:spcPct val="35000"/>
            </a:spcAft>
          </a:pPr>
          <a:r>
            <a:rPr lang="en-US" sz="1400" b="1" kern="1200" dirty="0" smtClean="0"/>
            <a:t>GRAMDOOT /KIOSK HOLDER</a:t>
          </a:r>
          <a:endParaRPr lang="en-US" sz="1400" b="1" kern="1200" dirty="0"/>
        </a:p>
      </dsp:txBody>
      <dsp:txXfrm>
        <a:off x="1798329" y="1440183"/>
        <a:ext cx="990600" cy="1981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49DF0-C9F4-47AC-A8BB-3439E673F988}">
      <dsp:nvSpPr>
        <dsp:cNvPr id="0" name=""/>
        <dsp:cNvSpPr/>
      </dsp:nvSpPr>
      <dsp:spPr>
        <a:xfrm>
          <a:off x="4278" y="0"/>
          <a:ext cx="1094305" cy="411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Customer arrives at the Kiosk with the necessary documents</a:t>
          </a:r>
          <a:endParaRPr lang="en-US" sz="1500" kern="1200" dirty="0"/>
        </a:p>
      </dsp:txBody>
      <dsp:txXfrm>
        <a:off x="36329" y="32051"/>
        <a:ext cx="1030203" cy="4050698"/>
      </dsp:txXfrm>
    </dsp:sp>
    <dsp:sp modelId="{F4E580B3-FCB1-4AF8-84F9-EAD267077920}">
      <dsp:nvSpPr>
        <dsp:cNvPr id="0" name=""/>
        <dsp:cNvSpPr/>
      </dsp:nvSpPr>
      <dsp:spPr>
        <a:xfrm>
          <a:off x="1208014" y="1921706"/>
          <a:ext cx="231992" cy="2713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208014" y="1975983"/>
        <a:ext cx="162394" cy="162833"/>
      </dsp:txXfrm>
    </dsp:sp>
    <dsp:sp modelId="{9E20D589-3F74-4D37-BEE5-72BC2C329DCA}">
      <dsp:nvSpPr>
        <dsp:cNvPr id="0" name=""/>
        <dsp:cNvSpPr/>
      </dsp:nvSpPr>
      <dsp:spPr>
        <a:xfrm>
          <a:off x="1536306" y="0"/>
          <a:ext cx="1094305" cy="411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Fills the form and details and attaches relevant documents</a:t>
          </a:r>
          <a:endParaRPr lang="en-US" sz="1500" kern="1200" dirty="0"/>
        </a:p>
      </dsp:txBody>
      <dsp:txXfrm>
        <a:off x="1568357" y="32051"/>
        <a:ext cx="1030203" cy="4050698"/>
      </dsp:txXfrm>
    </dsp:sp>
    <dsp:sp modelId="{A235BFB3-B766-437C-A328-653D54D750DA}">
      <dsp:nvSpPr>
        <dsp:cNvPr id="0" name=""/>
        <dsp:cNvSpPr/>
      </dsp:nvSpPr>
      <dsp:spPr>
        <a:xfrm>
          <a:off x="2740042" y="1921706"/>
          <a:ext cx="231992" cy="2713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740042" y="1975983"/>
        <a:ext cx="162394" cy="162833"/>
      </dsp:txXfrm>
    </dsp:sp>
    <dsp:sp modelId="{FA0D3B23-50A5-4DF1-9D4A-53531D6D820B}">
      <dsp:nvSpPr>
        <dsp:cNvPr id="0" name=""/>
        <dsp:cNvSpPr/>
      </dsp:nvSpPr>
      <dsp:spPr>
        <a:xfrm>
          <a:off x="3068333" y="0"/>
          <a:ext cx="1094305" cy="411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Pays the required amount in cash and  gets the receipt of payment</a:t>
          </a:r>
          <a:endParaRPr lang="en-US" sz="1500" kern="1200" dirty="0"/>
        </a:p>
      </dsp:txBody>
      <dsp:txXfrm>
        <a:off x="3100384" y="32051"/>
        <a:ext cx="1030203" cy="4050698"/>
      </dsp:txXfrm>
    </dsp:sp>
    <dsp:sp modelId="{E77F2625-9B78-49AA-AC20-AF8F595B2274}">
      <dsp:nvSpPr>
        <dsp:cNvPr id="0" name=""/>
        <dsp:cNvSpPr/>
      </dsp:nvSpPr>
      <dsp:spPr>
        <a:xfrm>
          <a:off x="4272069" y="1921706"/>
          <a:ext cx="231992" cy="2713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72069" y="1975983"/>
        <a:ext cx="162394" cy="162833"/>
      </dsp:txXfrm>
    </dsp:sp>
    <dsp:sp modelId="{759BE2F6-C657-4051-8F45-E653B9528F5A}">
      <dsp:nvSpPr>
        <dsp:cNvPr id="0" name=""/>
        <dsp:cNvSpPr/>
      </dsp:nvSpPr>
      <dsp:spPr>
        <a:xfrm>
          <a:off x="4600361" y="0"/>
          <a:ext cx="1094305" cy="411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The amount and the documents are transferred to the respective authorities</a:t>
          </a:r>
          <a:endParaRPr lang="en-US" sz="1500" kern="1200" dirty="0"/>
        </a:p>
      </dsp:txBody>
      <dsp:txXfrm>
        <a:off x="4632412" y="32051"/>
        <a:ext cx="1030203" cy="4050698"/>
      </dsp:txXfrm>
    </dsp:sp>
    <dsp:sp modelId="{892AFB67-1B37-4003-8B92-117B47C1ABE7}">
      <dsp:nvSpPr>
        <dsp:cNvPr id="0" name=""/>
        <dsp:cNvSpPr/>
      </dsp:nvSpPr>
      <dsp:spPr>
        <a:xfrm>
          <a:off x="5804096" y="1921706"/>
          <a:ext cx="231992" cy="2713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804096" y="1975983"/>
        <a:ext cx="162394" cy="162833"/>
      </dsp:txXfrm>
    </dsp:sp>
    <dsp:sp modelId="{A586698F-8FA7-42C5-BFFD-9F462ADB7E4B}">
      <dsp:nvSpPr>
        <dsp:cNvPr id="0" name=""/>
        <dsp:cNvSpPr/>
      </dsp:nvSpPr>
      <dsp:spPr>
        <a:xfrm>
          <a:off x="6132388" y="-24775"/>
          <a:ext cx="1094305" cy="4164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The respective authorities process the </a:t>
          </a:r>
          <a:r>
            <a:rPr lang="en-US" sz="1500" kern="1200" smtClean="0"/>
            <a:t>payment  and  the documents, </a:t>
          </a:r>
          <a:r>
            <a:rPr lang="en-US" sz="1500" kern="1200" dirty="0" smtClean="0"/>
            <a:t>and send them back to the Kiosk.</a:t>
          </a:r>
          <a:endParaRPr lang="en-US" sz="1500" kern="1200" dirty="0"/>
        </a:p>
      </dsp:txBody>
      <dsp:txXfrm>
        <a:off x="6164439" y="7276"/>
        <a:ext cx="1030203" cy="4100249"/>
      </dsp:txXfrm>
    </dsp:sp>
    <dsp:sp modelId="{CDA5D0CB-6978-4B88-AB75-2CCA297E7B75}">
      <dsp:nvSpPr>
        <dsp:cNvPr id="0" name=""/>
        <dsp:cNvSpPr/>
      </dsp:nvSpPr>
      <dsp:spPr>
        <a:xfrm>
          <a:off x="7336124" y="1921706"/>
          <a:ext cx="231992" cy="2713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7336124" y="1975983"/>
        <a:ext cx="162394" cy="162833"/>
      </dsp:txXfrm>
    </dsp:sp>
    <dsp:sp modelId="{0EA5370A-7228-4D8D-9EF2-40F16564F40B}">
      <dsp:nvSpPr>
        <dsp:cNvPr id="0" name=""/>
        <dsp:cNvSpPr/>
      </dsp:nvSpPr>
      <dsp:spPr>
        <a:xfrm>
          <a:off x="7664415" y="0"/>
          <a:ext cx="1094305" cy="411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The consumer receives the digitally signed certificate or the document required.</a:t>
          </a:r>
          <a:endParaRPr lang="en-US" sz="1500" kern="1200" dirty="0"/>
        </a:p>
      </dsp:txBody>
      <dsp:txXfrm>
        <a:off x="7696466" y="32051"/>
        <a:ext cx="1030203" cy="405069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70336-B1C0-48D8-9332-8D0A26A8218F}" type="datetimeFigureOut">
              <a:rPr lang="en-US" smtClean="0"/>
              <a:pPr/>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FB8B04-1283-4B95-A47F-EC4BBE0B6D25}" type="slidenum">
              <a:rPr lang="en-US" smtClean="0"/>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70336-B1C0-48D8-9332-8D0A26A8218F}" type="datetimeFigureOut">
              <a:rPr lang="en-US" smtClean="0"/>
              <a:pPr/>
              <a:t>5/31/2015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B8B04-1283-4B95-A47F-EC4BBE0B6D2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44975"/>
            <a:ext cx="7772400" cy="1470025"/>
          </a:xfrm>
        </p:spPr>
        <p:txBody>
          <a:bodyPr>
            <a:noAutofit/>
          </a:bodyPr>
          <a:lstStyle/>
          <a:p>
            <a:r>
              <a:rPr lang="en-US" sz="8000" b="1" dirty="0" smtClean="0"/>
              <a:t>AKSH in E-MITRA</a:t>
            </a:r>
            <a:endParaRPr lang="en-US" sz="8000" b="1" dirty="0"/>
          </a:p>
        </p:txBody>
      </p:sp>
      <p:pic>
        <p:nvPicPr>
          <p:cNvPr id="3" name="Picture 2"/>
          <p:cNvPicPr>
            <a:picLocks noChangeAspect="1" noChangeArrowheads="1"/>
          </p:cNvPicPr>
          <p:nvPr/>
        </p:nvPicPr>
        <p:blipFill>
          <a:blip r:embed="rId2" cstate="print"/>
          <a:srcRect/>
          <a:stretch>
            <a:fillRect/>
          </a:stretch>
        </p:blipFill>
        <p:spPr bwMode="auto">
          <a:xfrm>
            <a:off x="2438400" y="457200"/>
            <a:ext cx="4114800" cy="3581586"/>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229600" cy="1143000"/>
          </a:xfrm>
        </p:spPr>
        <p:txBody>
          <a:bodyPr>
            <a:noAutofit/>
          </a:bodyPr>
          <a:lstStyle/>
          <a:p>
            <a:r>
              <a:rPr lang="en-US" sz="7200" dirty="0" smtClean="0"/>
              <a:t>THANK YOU</a:t>
            </a:r>
            <a:endParaRPr lang="en-US" sz="7200"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5400" b="1" dirty="0" smtClean="0"/>
              <a:t>EMITRA</a:t>
            </a:r>
            <a:endParaRPr lang="en-US" sz="5400" b="1" dirty="0"/>
          </a:p>
        </p:txBody>
      </p:sp>
      <p:sp>
        <p:nvSpPr>
          <p:cNvPr id="3" name="Content Placeholder 2"/>
          <p:cNvSpPr>
            <a:spLocks noGrp="1"/>
          </p:cNvSpPr>
          <p:nvPr>
            <p:ph idx="1"/>
          </p:nvPr>
        </p:nvSpPr>
        <p:spPr>
          <a:xfrm>
            <a:off x="533400" y="1143000"/>
            <a:ext cx="8229600" cy="5105400"/>
          </a:xfrm>
        </p:spPr>
        <p:txBody>
          <a:bodyPr>
            <a:noAutofit/>
          </a:bodyPr>
          <a:lstStyle/>
          <a:p>
            <a:pPr algn="just"/>
            <a:r>
              <a:rPr lang="en-US" sz="2000" dirty="0" smtClean="0"/>
              <a:t>Emitra is an ambitious E-governance initiative of Government of Rajasthan  which is being implemented in all 33 Districts of the state using </a:t>
            </a:r>
            <a:r>
              <a:rPr lang="en-US" sz="2000" b="1" dirty="0" smtClean="0"/>
              <a:t>Public-Private Partnership (PPP) </a:t>
            </a:r>
            <a:r>
              <a:rPr lang="en-US" sz="2000" dirty="0" smtClean="0"/>
              <a:t>model for convenience and transparency to citizens in availing various services of the Government and Private Sectors under a single roof at their door steps using an e- platform.</a:t>
            </a:r>
          </a:p>
          <a:p>
            <a:pPr algn="just"/>
            <a:r>
              <a:rPr lang="en-US" sz="2000" dirty="0" smtClean="0"/>
              <a:t> The services are delivered via counters known as CSC (Common Service Centers) kiosks in Rural Areas and e-Mitra kiosks in urban areas and also online. </a:t>
            </a:r>
          </a:p>
          <a:p>
            <a:pPr algn="just"/>
            <a:r>
              <a:rPr lang="en-US" sz="2000" dirty="0" smtClean="0"/>
              <a:t>Hence, these counters provide services related to various departments in an integrated and easily accessible manner to people residing in rural as well as urban areas.</a:t>
            </a:r>
          </a:p>
          <a:p>
            <a:pPr algn="just"/>
            <a:r>
              <a:rPr lang="en-US" sz="2000" dirty="0" smtClean="0"/>
              <a:t> The project has been operational since 2005. Initially it was functioning through a Client Server based Application Software developed by Department of IT&amp;C. In 2010, the old Client Server Application was migrated to Web-based on-line e-Mitra application across all the 33 districts. </a:t>
            </a:r>
            <a:endParaRPr lang="en-US" sz="2000"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KEY ELEMENTS of EMITRA</a:t>
            </a:r>
            <a:endParaRPr lang="en-US" sz="5400" b="1" dirty="0"/>
          </a:p>
        </p:txBody>
      </p:sp>
      <p:graphicFrame>
        <p:nvGraphicFramePr>
          <p:cNvPr id="5" name="Content Placeholder 4"/>
          <p:cNvGraphicFramePr>
            <a:graphicFrameLocks noGrp="1"/>
          </p:cNvGraphicFramePr>
          <p:nvPr>
            <p:ph idx="1"/>
          </p:nvPr>
        </p:nvGraphicFramePr>
        <p:xfrm>
          <a:off x="457200" y="12192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0" y="0"/>
            <a:ext cx="7772400" cy="7159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chemeClr val="tx1"/>
                </a:solidFill>
                <a:effectLst/>
                <a:uLnTx/>
                <a:uFillTx/>
                <a:latin typeface="+mj-lt"/>
                <a:ea typeface="+mj-ea"/>
                <a:cs typeface="+mj-cs"/>
              </a:rPr>
              <a:t>SERVICES</a:t>
            </a:r>
            <a:r>
              <a:rPr kumimoji="0" lang="en-US" sz="5400" b="1" i="0" u="none" strike="noStrike" kern="1200" cap="none" spc="0" normalizeH="0" noProof="0" dirty="0" smtClean="0">
                <a:ln>
                  <a:noFill/>
                </a:ln>
                <a:solidFill>
                  <a:schemeClr val="tx1"/>
                </a:solidFill>
                <a:effectLst/>
                <a:uLnTx/>
                <a:uFillTx/>
                <a:latin typeface="+mj-lt"/>
                <a:ea typeface="+mj-ea"/>
                <a:cs typeface="+mj-cs"/>
              </a:rPr>
              <a:t> OFFERED</a:t>
            </a:r>
            <a:endParaRPr kumimoji="0" lang="en-US" sz="54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Table 6"/>
          <p:cNvGraphicFramePr>
            <a:graphicFrameLocks noGrp="1"/>
          </p:cNvGraphicFramePr>
          <p:nvPr/>
        </p:nvGraphicFramePr>
        <p:xfrm>
          <a:off x="228600" y="838200"/>
          <a:ext cx="8763000" cy="5486398"/>
        </p:xfrm>
        <a:graphic>
          <a:graphicData uri="http://schemas.openxmlformats.org/drawingml/2006/table">
            <a:tbl>
              <a:tblPr firstRow="1" bandRow="1">
                <a:tableStyleId>{5C22544A-7EE6-4342-B048-85BDC9FD1C3A}</a:tableStyleId>
              </a:tblPr>
              <a:tblGrid>
                <a:gridCol w="4381500"/>
                <a:gridCol w="4381500"/>
              </a:tblGrid>
              <a:tr h="396416">
                <a:tc>
                  <a:txBody>
                    <a:bodyPr/>
                    <a:lstStyle/>
                    <a:p>
                      <a:pPr algn="ctr"/>
                      <a:r>
                        <a:rPr lang="en-US" dirty="0" smtClean="0"/>
                        <a:t>G2C Services</a:t>
                      </a:r>
                      <a:endParaRPr lang="en-US" dirty="0"/>
                    </a:p>
                  </a:txBody>
                  <a:tcPr/>
                </a:tc>
                <a:tc>
                  <a:txBody>
                    <a:bodyPr/>
                    <a:lstStyle/>
                    <a:p>
                      <a:pPr algn="ctr"/>
                      <a:r>
                        <a:rPr lang="en-US" dirty="0" smtClean="0"/>
                        <a:t>B2C Services</a:t>
                      </a:r>
                      <a:endParaRPr lang="en-US" dirty="0"/>
                    </a:p>
                  </a:txBody>
                  <a:tcPr/>
                </a:tc>
              </a:tr>
              <a:tr h="458932">
                <a:tc>
                  <a:txBody>
                    <a:bodyPr/>
                    <a:lstStyle/>
                    <a:p>
                      <a:pPr algn="ctr"/>
                      <a:r>
                        <a:rPr lang="en-US" dirty="0" smtClean="0"/>
                        <a:t>Deposition of telephone, Mobile, utility</a:t>
                      </a:r>
                      <a:r>
                        <a:rPr lang="en-US" baseline="0" dirty="0" smtClean="0"/>
                        <a:t> bills</a:t>
                      </a:r>
                      <a:endParaRPr lang="en-US" dirty="0"/>
                    </a:p>
                  </a:txBody>
                  <a:tcPr/>
                </a:tc>
                <a:tc>
                  <a:txBody>
                    <a:bodyPr/>
                    <a:lstStyle/>
                    <a:p>
                      <a:pPr algn="ctr"/>
                      <a:r>
                        <a:rPr lang="en-US" dirty="0" smtClean="0"/>
                        <a:t>Selling of</a:t>
                      </a:r>
                      <a:r>
                        <a:rPr lang="en-US" baseline="0" dirty="0" smtClean="0"/>
                        <a:t> Insurance of different companies</a:t>
                      </a:r>
                      <a:endParaRPr lang="en-US" dirty="0"/>
                    </a:p>
                  </a:txBody>
                  <a:tcPr/>
                </a:tc>
              </a:tr>
              <a:tr h="7147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Booking of</a:t>
                      </a:r>
                      <a:r>
                        <a:rPr lang="en-US" baseline="0" dirty="0" smtClean="0"/>
                        <a:t> Railway ticket, Rajasthan Roadways tickets.</a:t>
                      </a:r>
                      <a:endParaRPr lang="en-US" dirty="0"/>
                    </a:p>
                  </a:txBody>
                  <a:tcPr/>
                </a:tc>
                <a:tc>
                  <a:txBody>
                    <a:bodyPr/>
                    <a:lstStyle/>
                    <a:p>
                      <a:pPr algn="ctr"/>
                      <a:r>
                        <a:rPr lang="en-US" dirty="0" smtClean="0"/>
                        <a:t>Kiosk</a:t>
                      </a:r>
                      <a:r>
                        <a:rPr lang="en-US" baseline="0" dirty="0" smtClean="0"/>
                        <a:t> Banking for various PSU and Private Banks</a:t>
                      </a:r>
                      <a:endParaRPr lang="en-US" dirty="0"/>
                    </a:p>
                  </a:txBody>
                  <a:tcPr/>
                </a:tc>
              </a:tr>
              <a:tr h="408406">
                <a:tc>
                  <a:txBody>
                    <a:bodyPr/>
                    <a:lstStyle/>
                    <a:p>
                      <a:pPr algn="ctr"/>
                      <a:r>
                        <a:rPr lang="en-US" dirty="0" smtClean="0"/>
                        <a:t>PAN Card application and fee deposition</a:t>
                      </a:r>
                      <a:endParaRPr lang="en-US" dirty="0"/>
                    </a:p>
                  </a:txBody>
                  <a:tcPr/>
                </a:tc>
                <a:tc>
                  <a:txBody>
                    <a:bodyPr/>
                    <a:lstStyle/>
                    <a:p>
                      <a:pPr algn="ctr"/>
                      <a:r>
                        <a:rPr lang="en-US" dirty="0" smtClean="0"/>
                        <a:t>Astro Services</a:t>
                      </a:r>
                      <a:endParaRPr lang="en-US" dirty="0"/>
                    </a:p>
                  </a:txBody>
                  <a:tcPr/>
                </a:tc>
              </a:tr>
              <a:tr h="1021014">
                <a:tc>
                  <a:txBody>
                    <a:bodyPr/>
                    <a:lstStyle/>
                    <a:p>
                      <a:pPr algn="ctr"/>
                      <a:r>
                        <a:rPr lang="en-US" dirty="0" smtClean="0"/>
                        <a:t>Application</a:t>
                      </a:r>
                      <a:r>
                        <a:rPr lang="en-US" baseline="0" dirty="0" smtClean="0"/>
                        <a:t> for Domicile, caste, solvency, minority and character certificate and delivery of digital signed certificate.</a:t>
                      </a:r>
                      <a:endParaRPr lang="en-US" dirty="0"/>
                    </a:p>
                  </a:txBody>
                  <a:tcPr/>
                </a:tc>
                <a:tc>
                  <a:txBody>
                    <a:bodyPr/>
                    <a:lstStyle/>
                    <a:p>
                      <a:pPr algn="ctr"/>
                      <a:r>
                        <a:rPr lang="en-US" dirty="0" smtClean="0"/>
                        <a:t>Selling</a:t>
                      </a:r>
                      <a:r>
                        <a:rPr lang="en-US" baseline="0" dirty="0" smtClean="0"/>
                        <a:t> of Mobile and telephone , DTH and IPTV Connections.</a:t>
                      </a:r>
                      <a:endParaRPr lang="en-US" dirty="0"/>
                    </a:p>
                  </a:txBody>
                  <a:tcPr/>
                </a:tc>
              </a:tr>
              <a:tr h="488984">
                <a:tc>
                  <a:txBody>
                    <a:bodyPr/>
                    <a:lstStyle/>
                    <a:p>
                      <a:pPr algn="ctr"/>
                      <a:r>
                        <a:rPr lang="en-US" dirty="0" smtClean="0"/>
                        <a:t>Enrollment and printing</a:t>
                      </a:r>
                      <a:r>
                        <a:rPr lang="en-US" baseline="0" dirty="0" smtClean="0"/>
                        <a:t>  of </a:t>
                      </a:r>
                      <a:r>
                        <a:rPr lang="en-US" dirty="0" smtClean="0"/>
                        <a:t>E –Aadhaar</a:t>
                      </a:r>
                      <a:r>
                        <a:rPr lang="en-US" baseline="0"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Recharge of Mobile, DTH,</a:t>
                      </a:r>
                      <a:r>
                        <a:rPr lang="en-US" baseline="0" dirty="0" smtClean="0"/>
                        <a:t> IPTV</a:t>
                      </a:r>
                      <a:endParaRPr lang="en-US" dirty="0"/>
                    </a:p>
                  </a:txBody>
                  <a:tcPr/>
                </a:tc>
              </a:tr>
              <a:tr h="6659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Application and</a:t>
                      </a:r>
                      <a:r>
                        <a:rPr lang="en-US" baseline="0" dirty="0" smtClean="0"/>
                        <a:t> fee deposition for all recruitments of PSU and State Government .</a:t>
                      </a:r>
                      <a:endParaRPr lang="en-US" dirty="0"/>
                    </a:p>
                  </a:txBody>
                  <a:tcPr/>
                </a:tc>
                <a:tc>
                  <a:txBody>
                    <a:bodyPr/>
                    <a:lstStyle/>
                    <a:p>
                      <a:pPr algn="ctr"/>
                      <a:r>
                        <a:rPr lang="en-US" b="1" dirty="0" smtClean="0">
                          <a:solidFill>
                            <a:schemeClr val="bg1"/>
                          </a:solidFill>
                        </a:rPr>
                        <a:t>G2C Services</a:t>
                      </a:r>
                      <a:endParaRPr lang="en-US" b="1" dirty="0">
                        <a:solidFill>
                          <a:schemeClr val="bg1"/>
                        </a:solidFill>
                      </a:endParaRPr>
                    </a:p>
                  </a:txBody>
                  <a:tcPr>
                    <a:solidFill>
                      <a:schemeClr val="accent1"/>
                    </a:solidFill>
                  </a:tcPr>
                </a:tc>
              </a:tr>
              <a:tr h="9513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Application and fee deposition</a:t>
                      </a:r>
                      <a:r>
                        <a:rPr lang="en-US" baseline="0" dirty="0" smtClean="0"/>
                        <a:t> for all  Government Universities and Colleges entrance exam.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Filling online</a:t>
                      </a:r>
                      <a:r>
                        <a:rPr lang="en-US" baseline="0" dirty="0" smtClean="0"/>
                        <a:t> application for various department services like Employment registration and renewal</a:t>
                      </a:r>
                      <a:endParaRPr lang="en-US" dirty="0" smtClean="0"/>
                    </a:p>
                  </a:txBody>
                  <a:tcPr/>
                </a:tc>
              </a:tr>
              <a:tr h="380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OPD Registration for SMS Hospital Jaipur</a:t>
                      </a:r>
                      <a:r>
                        <a:rPr lang="en-US" baseline="0" dirty="0" smtClean="0"/>
                        <a:t> </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Sale of online ticket for Jaipur Zoo</a:t>
                      </a:r>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274638"/>
            <a:ext cx="7772400" cy="10207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b="1" dirty="0" smtClean="0">
                <a:latin typeface="+mj-lt"/>
                <a:ea typeface="+mj-ea"/>
                <a:cs typeface="+mj-cs"/>
              </a:rPr>
              <a:t>UPCOMING SERVICES</a:t>
            </a:r>
            <a:endParaRPr kumimoji="0" lang="en-US" sz="5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914400" y="1143000"/>
            <a:ext cx="7772400" cy="4572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Table 3"/>
          <p:cNvGraphicFramePr>
            <a:graphicFrameLocks noGrp="1"/>
          </p:cNvGraphicFramePr>
          <p:nvPr/>
        </p:nvGraphicFramePr>
        <p:xfrm>
          <a:off x="1447800" y="1752600"/>
          <a:ext cx="6096000" cy="4648200"/>
        </p:xfrm>
        <a:graphic>
          <a:graphicData uri="http://schemas.openxmlformats.org/drawingml/2006/table">
            <a:tbl>
              <a:tblPr firstRow="1" bandRow="1">
                <a:tableStyleId>{5C22544A-7EE6-4342-B048-85BDC9FD1C3A}</a:tableStyleId>
              </a:tblPr>
              <a:tblGrid>
                <a:gridCol w="3048000"/>
                <a:gridCol w="3048000"/>
              </a:tblGrid>
              <a:tr h="464820">
                <a:tc>
                  <a:txBody>
                    <a:bodyPr/>
                    <a:lstStyle/>
                    <a:p>
                      <a:pPr algn="ctr"/>
                      <a:r>
                        <a:rPr lang="en-US" dirty="0" smtClean="0"/>
                        <a:t>G2C Services</a:t>
                      </a:r>
                      <a:endParaRPr lang="en-US" dirty="0"/>
                    </a:p>
                  </a:txBody>
                  <a:tcPr/>
                </a:tc>
                <a:tc>
                  <a:txBody>
                    <a:bodyPr/>
                    <a:lstStyle/>
                    <a:p>
                      <a:pPr algn="ctr"/>
                      <a:r>
                        <a:rPr lang="en-US" dirty="0" smtClean="0"/>
                        <a:t>G2C Services</a:t>
                      </a:r>
                      <a:endParaRPr lang="en-US" dirty="0"/>
                    </a:p>
                  </a:txBody>
                  <a:tcPr/>
                </a:tc>
              </a:tr>
              <a:tr h="1510665">
                <a:tc>
                  <a:txBody>
                    <a:bodyPr/>
                    <a:lstStyle/>
                    <a:p>
                      <a:pPr algn="ctr"/>
                      <a:r>
                        <a:rPr lang="en-US" dirty="0" smtClean="0"/>
                        <a:t>Data feeding</a:t>
                      </a:r>
                      <a:r>
                        <a:rPr lang="en-US" baseline="0" dirty="0" smtClean="0"/>
                        <a:t> for digitization for issuance digitally signed Birth and death certificate from kiosks</a:t>
                      </a:r>
                      <a:endParaRPr lang="en-US" dirty="0"/>
                    </a:p>
                  </a:txBody>
                  <a:tcPr/>
                </a:tc>
                <a:tc>
                  <a:txBody>
                    <a:bodyPr/>
                    <a:lstStyle/>
                    <a:p>
                      <a:pPr algn="ctr"/>
                      <a:r>
                        <a:rPr lang="en-US" dirty="0" smtClean="0"/>
                        <a:t>New connection</a:t>
                      </a:r>
                      <a:r>
                        <a:rPr lang="en-US" baseline="0" dirty="0" smtClean="0"/>
                        <a:t> online file submission for PHED, Electricity at kiosk.</a:t>
                      </a:r>
                      <a:endParaRPr lang="en-US" dirty="0"/>
                    </a:p>
                  </a:txBody>
                  <a:tcPr/>
                </a:tc>
              </a:tr>
              <a:tr h="1510665">
                <a:tc>
                  <a:txBody>
                    <a:bodyPr/>
                    <a:lstStyle/>
                    <a:p>
                      <a:pPr algn="ctr"/>
                      <a:r>
                        <a:rPr lang="en-US" dirty="0" smtClean="0"/>
                        <a:t>Deposition</a:t>
                      </a:r>
                      <a:r>
                        <a:rPr lang="en-US" baseline="0" dirty="0" smtClean="0"/>
                        <a:t> of different government dues/fee/taxes on emitra</a:t>
                      </a:r>
                      <a:endParaRPr lang="en-US" dirty="0"/>
                    </a:p>
                  </a:txBody>
                  <a:tcPr/>
                </a:tc>
                <a:tc>
                  <a:txBody>
                    <a:bodyPr/>
                    <a:lstStyle/>
                    <a:p>
                      <a:pPr algn="ctr"/>
                      <a:r>
                        <a:rPr lang="en-US" dirty="0" smtClean="0"/>
                        <a:t>Online</a:t>
                      </a:r>
                      <a:r>
                        <a:rPr lang="en-US" baseline="0" dirty="0" smtClean="0"/>
                        <a:t> application for </a:t>
                      </a:r>
                      <a:r>
                        <a:rPr lang="en-US" dirty="0" smtClean="0"/>
                        <a:t>Renewal</a:t>
                      </a:r>
                      <a:r>
                        <a:rPr lang="en-US" baseline="0" dirty="0" smtClean="0"/>
                        <a:t> of different NOC and Licenses comes under collectorate and Police through emitra</a:t>
                      </a:r>
                      <a:endParaRPr lang="en-US" dirty="0"/>
                    </a:p>
                  </a:txBody>
                  <a:tcPr/>
                </a:tc>
              </a:tr>
              <a:tr h="1162050">
                <a:tc>
                  <a:txBody>
                    <a:bodyPr/>
                    <a:lstStyle/>
                    <a:p>
                      <a:pPr algn="ctr"/>
                      <a:r>
                        <a:rPr lang="en-US" dirty="0" smtClean="0"/>
                        <a:t>RTI fee</a:t>
                      </a:r>
                      <a:r>
                        <a:rPr lang="en-US" baseline="0" dirty="0" smtClean="0"/>
                        <a:t> and application online submission through kiosk</a:t>
                      </a:r>
                      <a:endParaRPr lang="en-US" dirty="0"/>
                    </a:p>
                  </a:txBody>
                  <a:tcPr/>
                </a:tc>
                <a:tc>
                  <a:txBody>
                    <a:bodyPr/>
                    <a:lstStyle/>
                    <a:p>
                      <a:pPr algn="ctr"/>
                      <a:r>
                        <a:rPr lang="en-US" dirty="0" smtClean="0"/>
                        <a:t>Central</a:t>
                      </a:r>
                      <a:r>
                        <a:rPr lang="en-US" baseline="0" dirty="0" smtClean="0"/>
                        <a:t> Government departments services shall deliver through kiosks.</a:t>
                      </a:r>
                      <a:endParaRPr lang="en-US" dirty="0"/>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77200" cy="717550"/>
          </a:xfrm>
        </p:spPr>
        <p:txBody>
          <a:bodyPr>
            <a:noAutofit/>
          </a:bodyPr>
          <a:lstStyle/>
          <a:p>
            <a:pPr algn="ctr"/>
            <a:r>
              <a:rPr lang="en-US" sz="5400" b="1" dirty="0" smtClean="0"/>
              <a:t>KIOSK</a:t>
            </a:r>
            <a:endParaRPr lang="en-US" sz="5400" b="1" dirty="0"/>
          </a:p>
        </p:txBody>
      </p:sp>
      <p:graphicFrame>
        <p:nvGraphicFramePr>
          <p:cNvPr id="4" name="Content Placeholder 3"/>
          <p:cNvGraphicFramePr>
            <a:graphicFrameLocks noGrp="1"/>
          </p:cNvGraphicFramePr>
          <p:nvPr>
            <p:ph idx="1"/>
          </p:nvPr>
        </p:nvGraphicFramePr>
        <p:xfrm>
          <a:off x="152400" y="2362200"/>
          <a:ext cx="8763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half" idx="2"/>
          </p:nvPr>
        </p:nvSpPr>
        <p:spPr>
          <a:xfrm>
            <a:off x="457200" y="1219201"/>
            <a:ext cx="7772400" cy="609599"/>
          </a:xfrm>
        </p:spPr>
        <p:txBody>
          <a:bodyPr>
            <a:noAutofit/>
          </a:bodyPr>
          <a:lstStyle/>
          <a:p>
            <a:r>
              <a:rPr lang="en-US" sz="2000" dirty="0" smtClean="0"/>
              <a:t>KIOSK is the counter through which the services are delivered to the customer. It  can be present in any location and should be able to entertain the consumer in large numbers.</a:t>
            </a:r>
            <a:endParaRPr lang="en-US" sz="2000"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ctr"/>
            <a:r>
              <a:rPr lang="en-US" sz="5400" b="1" dirty="0" smtClean="0"/>
              <a:t> AKSH in EMITRA</a:t>
            </a:r>
            <a:endParaRPr lang="en-US" sz="5400" b="1" dirty="0"/>
          </a:p>
        </p:txBody>
      </p:sp>
      <p:sp>
        <p:nvSpPr>
          <p:cNvPr id="6" name="Content Placeholder 5"/>
          <p:cNvSpPr>
            <a:spLocks noGrp="1"/>
          </p:cNvSpPr>
          <p:nvPr>
            <p:ph idx="1"/>
          </p:nvPr>
        </p:nvSpPr>
        <p:spPr>
          <a:xfrm>
            <a:off x="457200" y="1219200"/>
            <a:ext cx="8229600" cy="5029200"/>
          </a:xfrm>
        </p:spPr>
        <p:txBody>
          <a:bodyPr>
            <a:normAutofit fontScale="85000" lnSpcReduction="10000"/>
          </a:bodyPr>
          <a:lstStyle/>
          <a:p>
            <a:r>
              <a:rPr lang="en-US" sz="2600" dirty="0" smtClean="0"/>
              <a:t>AKSH has been working in the field of E-governance in Rajasthan since 2002, </a:t>
            </a:r>
            <a:r>
              <a:rPr lang="en-US" sz="2600" b="1" dirty="0" smtClean="0"/>
              <a:t>the first private player or Local Service Provider (LSP)  </a:t>
            </a:r>
            <a:r>
              <a:rPr lang="en-US" sz="2600" dirty="0" smtClean="0"/>
              <a:t>to come with up such solutions.</a:t>
            </a:r>
          </a:p>
          <a:p>
            <a:r>
              <a:rPr lang="en-US" sz="2600" dirty="0" smtClean="0"/>
              <a:t>AKSH has</a:t>
            </a:r>
            <a:r>
              <a:rPr lang="en-US" sz="2600" b="1" dirty="0" smtClean="0"/>
              <a:t> </a:t>
            </a:r>
            <a:r>
              <a:rPr lang="en-US" sz="2600" b="1" dirty="0" smtClean="0"/>
              <a:t>4800 </a:t>
            </a:r>
            <a:r>
              <a:rPr lang="en-US" sz="2600" b="1" dirty="0" smtClean="0"/>
              <a:t>functioning Kiosks </a:t>
            </a:r>
            <a:r>
              <a:rPr lang="en-US" sz="2600" dirty="0" smtClean="0"/>
              <a:t>called “Emitra” in </a:t>
            </a:r>
            <a:r>
              <a:rPr lang="en-US" sz="2600" dirty="0" smtClean="0"/>
              <a:t>the entire state of</a:t>
            </a:r>
            <a:r>
              <a:rPr lang="en-US" sz="2600" dirty="0" smtClean="0"/>
              <a:t> </a:t>
            </a:r>
            <a:r>
              <a:rPr lang="en-US" sz="2600" dirty="0" smtClean="0"/>
              <a:t>Rajasthan, </a:t>
            </a:r>
            <a:r>
              <a:rPr lang="en-US" sz="2600" dirty="0" smtClean="0"/>
              <a:t>which includes urban, Semi Urban and Rural areas.</a:t>
            </a:r>
            <a:endParaRPr lang="en-US" sz="2600" dirty="0" smtClean="0"/>
          </a:p>
          <a:p>
            <a:r>
              <a:rPr lang="en-US" sz="2600" dirty="0" smtClean="0"/>
              <a:t>AKSH currently offering </a:t>
            </a:r>
            <a:r>
              <a:rPr lang="en-US" sz="2600" b="1" dirty="0" smtClean="0"/>
              <a:t> </a:t>
            </a:r>
            <a:r>
              <a:rPr lang="en-US" sz="2600" b="1" dirty="0" smtClean="0"/>
              <a:t>167 </a:t>
            </a:r>
            <a:r>
              <a:rPr lang="en-US" sz="2600" b="1" dirty="0" smtClean="0"/>
              <a:t>G2C </a:t>
            </a:r>
            <a:r>
              <a:rPr lang="en-US" sz="2600" dirty="0" smtClean="0"/>
              <a:t>(Government to citizen) and </a:t>
            </a:r>
            <a:r>
              <a:rPr lang="en-US" sz="2600" dirty="0" smtClean="0"/>
              <a:t>25 B2C </a:t>
            </a:r>
            <a:r>
              <a:rPr lang="en-US" sz="2600" dirty="0" smtClean="0"/>
              <a:t>(Business to Citizen) services.</a:t>
            </a:r>
          </a:p>
          <a:p>
            <a:r>
              <a:rPr lang="en-US" sz="2600" dirty="0" smtClean="0"/>
              <a:t>AKSH </a:t>
            </a:r>
            <a:r>
              <a:rPr lang="en-US" sz="2600" dirty="0" smtClean="0"/>
              <a:t>having Largest number of operational kiosk vs kiosks allotted to concerned service provider and AKSH having top position for transactions also.</a:t>
            </a:r>
          </a:p>
          <a:p>
            <a:r>
              <a:rPr lang="en-US" sz="2600" dirty="0" smtClean="0"/>
              <a:t>Due </a:t>
            </a:r>
            <a:r>
              <a:rPr lang="en-US" sz="2600" dirty="0" smtClean="0"/>
              <a:t>to </a:t>
            </a:r>
            <a:r>
              <a:rPr lang="en-US" sz="2600" b="1" dirty="0" smtClean="0"/>
              <a:t>transparency</a:t>
            </a:r>
            <a:r>
              <a:rPr lang="en-US" sz="2600" dirty="0" smtClean="0"/>
              <a:t> in the process at Aksh, it is the </a:t>
            </a:r>
            <a:r>
              <a:rPr lang="en-US" sz="2600" b="1" dirty="0" smtClean="0"/>
              <a:t>highest rated service provider</a:t>
            </a:r>
            <a:r>
              <a:rPr lang="en-US" sz="2600" dirty="0" smtClean="0"/>
              <a:t> by Department of IT&amp;C and Gramdoots.</a:t>
            </a:r>
          </a:p>
          <a:p>
            <a:r>
              <a:rPr lang="en-US" sz="2600" dirty="0" smtClean="0"/>
              <a:t>Only LSP currently conducting </a:t>
            </a:r>
            <a:r>
              <a:rPr lang="en-US" sz="2600" b="1" dirty="0" smtClean="0"/>
              <a:t>training programmes</a:t>
            </a:r>
            <a:r>
              <a:rPr lang="en-US" sz="2600" dirty="0" smtClean="0"/>
              <a:t> and carrying out capacity building initiatives.</a:t>
            </a:r>
          </a:p>
          <a:p>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5400" b="1" dirty="0" smtClean="0"/>
              <a:t>FUTURE PROJECTS</a:t>
            </a:r>
            <a:endParaRPr lang="en-US" sz="5400" b="1" dirty="0"/>
          </a:p>
        </p:txBody>
      </p:sp>
      <p:sp>
        <p:nvSpPr>
          <p:cNvPr id="3" name="Content Placeholder 2"/>
          <p:cNvSpPr>
            <a:spLocks noGrp="1"/>
          </p:cNvSpPr>
          <p:nvPr>
            <p:ph idx="1"/>
          </p:nvPr>
        </p:nvSpPr>
        <p:spPr>
          <a:xfrm>
            <a:off x="457200" y="1295400"/>
            <a:ext cx="8229600" cy="5105400"/>
          </a:xfrm>
        </p:spPr>
        <p:txBody>
          <a:bodyPr>
            <a:noAutofit/>
          </a:bodyPr>
          <a:lstStyle/>
          <a:p>
            <a:r>
              <a:rPr lang="en-US" sz="2200" dirty="0" smtClean="0"/>
              <a:t>Integrate the online portal with payment gateways, and provide </a:t>
            </a:r>
            <a:r>
              <a:rPr lang="en-US" sz="2200" b="1" dirty="0" smtClean="0"/>
              <a:t>authenticated access </a:t>
            </a:r>
            <a:r>
              <a:rPr lang="en-US" sz="2200" dirty="0" smtClean="0"/>
              <a:t>to the Kiosk holders for accessing this portal.</a:t>
            </a:r>
          </a:p>
          <a:p>
            <a:r>
              <a:rPr lang="en-US" sz="2200" dirty="0" smtClean="0"/>
              <a:t>Integrate banking services in the Kiosks, which can help the customers in opening accounts with their </a:t>
            </a:r>
            <a:r>
              <a:rPr lang="en-US" sz="2200" b="1" dirty="0" smtClean="0"/>
              <a:t>fingerprints as identification</a:t>
            </a:r>
            <a:r>
              <a:rPr lang="en-US" sz="2200" dirty="0" smtClean="0"/>
              <a:t>, using the fingerprint scanner provided to the Kiosk holders, and then being able to receive as well as send their money.</a:t>
            </a:r>
          </a:p>
          <a:p>
            <a:r>
              <a:rPr lang="en-US" sz="2200" dirty="0" smtClean="0"/>
              <a:t>Add the </a:t>
            </a:r>
            <a:r>
              <a:rPr lang="en-US" sz="2200" b="1" dirty="0" smtClean="0"/>
              <a:t>distribution services </a:t>
            </a:r>
            <a:r>
              <a:rPr lang="en-US" sz="2200" dirty="0" smtClean="0"/>
              <a:t>to the existing collection services, which will lead to tremendous increase in the service basket possibilities as the customer can make payments, as well as receive them.</a:t>
            </a:r>
          </a:p>
          <a:p>
            <a:r>
              <a:rPr lang="en-US" sz="2200" dirty="0" smtClean="0"/>
              <a:t>Setup </a:t>
            </a:r>
            <a:r>
              <a:rPr lang="en-US" sz="2200" b="1" dirty="0" smtClean="0"/>
              <a:t>online computer education centers</a:t>
            </a:r>
            <a:r>
              <a:rPr lang="en-US" sz="2200" dirty="0" smtClean="0"/>
              <a:t>, with tie ups with leading computer education providers, promoting education and literacy in the rural areas.</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5400" b="1" dirty="0" smtClean="0"/>
              <a:t>SWOT ANALYSIS</a:t>
            </a:r>
            <a:endParaRPr lang="en-US" sz="5400" b="1" dirty="0"/>
          </a:p>
        </p:txBody>
      </p:sp>
      <p:graphicFrame>
        <p:nvGraphicFramePr>
          <p:cNvPr id="4" name="Content Placeholder 3"/>
          <p:cNvGraphicFramePr>
            <a:graphicFrameLocks noGrp="1"/>
          </p:cNvGraphicFramePr>
          <p:nvPr>
            <p:ph idx="1"/>
          </p:nvPr>
        </p:nvGraphicFramePr>
        <p:xfrm>
          <a:off x="457200" y="1676400"/>
          <a:ext cx="8229600" cy="4876800"/>
        </p:xfrm>
        <a:graphic>
          <a:graphicData uri="http://schemas.openxmlformats.org/drawingml/2006/table">
            <a:tbl>
              <a:tblPr firstRow="1" bandRow="1">
                <a:tableStyleId>{5C22544A-7EE6-4342-B048-85BDC9FD1C3A}</a:tableStyleId>
              </a:tblPr>
              <a:tblGrid>
                <a:gridCol w="2133600"/>
                <a:gridCol w="1981200"/>
                <a:gridCol w="2057400"/>
                <a:gridCol w="2057400"/>
              </a:tblGrid>
              <a:tr h="516536">
                <a:tc>
                  <a:txBody>
                    <a:bodyPr/>
                    <a:lstStyle/>
                    <a:p>
                      <a:pPr algn="ctr"/>
                      <a:r>
                        <a:rPr lang="en-US" dirty="0" smtClean="0"/>
                        <a:t>STRENGTHS</a:t>
                      </a:r>
                      <a:endParaRPr lang="en-US" dirty="0"/>
                    </a:p>
                  </a:txBody>
                  <a:tcPr anchor="ctr"/>
                </a:tc>
                <a:tc>
                  <a:txBody>
                    <a:bodyPr/>
                    <a:lstStyle/>
                    <a:p>
                      <a:pPr algn="ctr"/>
                      <a:r>
                        <a:rPr lang="en-US" dirty="0" smtClean="0"/>
                        <a:t>WEAKNESSES</a:t>
                      </a:r>
                      <a:endParaRPr lang="en-US" dirty="0"/>
                    </a:p>
                  </a:txBody>
                  <a:tcPr anchor="ctr"/>
                </a:tc>
                <a:tc>
                  <a:txBody>
                    <a:bodyPr/>
                    <a:lstStyle/>
                    <a:p>
                      <a:pPr algn="ctr"/>
                      <a:r>
                        <a:rPr lang="en-US" dirty="0" smtClean="0"/>
                        <a:t>OPPORTUNITIES</a:t>
                      </a:r>
                      <a:endParaRPr lang="en-US" dirty="0"/>
                    </a:p>
                  </a:txBody>
                  <a:tcPr anchor="ctr"/>
                </a:tc>
                <a:tc>
                  <a:txBody>
                    <a:bodyPr/>
                    <a:lstStyle/>
                    <a:p>
                      <a:pPr algn="ctr"/>
                      <a:r>
                        <a:rPr lang="en-US" dirty="0" smtClean="0"/>
                        <a:t>THREATS</a:t>
                      </a:r>
                      <a:endParaRPr lang="en-US" dirty="0"/>
                    </a:p>
                  </a:txBody>
                  <a:tcPr anchor="ctr"/>
                </a:tc>
              </a:tr>
              <a:tr h="4360264">
                <a:tc>
                  <a:txBody>
                    <a:bodyPr/>
                    <a:lstStyle/>
                    <a:p>
                      <a:pPr lvl="0"/>
                      <a:endParaRPr lang="en-US" sz="600" dirty="0" smtClean="0"/>
                    </a:p>
                    <a:p>
                      <a:pPr>
                        <a:buFont typeface="Arial" pitchFamily="34" charset="0"/>
                        <a:buChar char="•"/>
                      </a:pPr>
                      <a:r>
                        <a:rPr lang="en-US" dirty="0" smtClean="0"/>
                        <a:t> First</a:t>
                      </a:r>
                      <a:r>
                        <a:rPr lang="en-US" baseline="0" dirty="0" smtClean="0"/>
                        <a:t> LSP in the field</a:t>
                      </a:r>
                      <a:endParaRPr lang="en-US" dirty="0" smtClean="0"/>
                    </a:p>
                    <a:p>
                      <a:pPr>
                        <a:buFont typeface="Arial" pitchFamily="34" charset="0"/>
                        <a:buChar char="•"/>
                      </a:pPr>
                      <a:r>
                        <a:rPr lang="en-US" dirty="0" smtClean="0"/>
                        <a:t> Prime</a:t>
                      </a:r>
                      <a:r>
                        <a:rPr lang="en-US" baseline="0" dirty="0" smtClean="0"/>
                        <a:t> position amongst all rivals</a:t>
                      </a:r>
                      <a:endParaRPr lang="en-US" dirty="0" smtClean="0"/>
                    </a:p>
                    <a:p>
                      <a:pPr>
                        <a:buFont typeface="Arial" pitchFamily="34" charset="0"/>
                        <a:buChar char="•"/>
                      </a:pPr>
                      <a:r>
                        <a:rPr lang="en-US" dirty="0" smtClean="0"/>
                        <a:t> Own</a:t>
                      </a:r>
                      <a:r>
                        <a:rPr lang="en-US" baseline="0" dirty="0" smtClean="0"/>
                        <a:t> network can be used for dominance</a:t>
                      </a:r>
                      <a:endParaRPr lang="en-US" dirty="0" smtClean="0"/>
                    </a:p>
                    <a:p>
                      <a:pPr>
                        <a:buFont typeface="Arial" pitchFamily="34" charset="0"/>
                        <a:buChar char="•"/>
                      </a:pPr>
                      <a:r>
                        <a:rPr lang="en-US" dirty="0" smtClean="0"/>
                        <a:t>Experienced</a:t>
                      </a:r>
                      <a:r>
                        <a:rPr lang="en-US" baseline="0" dirty="0" smtClean="0"/>
                        <a:t> and efficient manpower available</a:t>
                      </a:r>
                    </a:p>
                    <a:p>
                      <a:pPr>
                        <a:buFont typeface="Arial" pitchFamily="34" charset="0"/>
                        <a:buChar char="•"/>
                      </a:pPr>
                      <a:r>
                        <a:rPr lang="en-US" baseline="0" dirty="0" smtClean="0"/>
                        <a:t> Minimal capital need and good return</a:t>
                      </a:r>
                      <a:r>
                        <a:rPr lang="en-US" dirty="0" smtClean="0"/>
                        <a:t> </a:t>
                      </a:r>
                      <a:endParaRPr lang="en-US" baseline="0" dirty="0" smtClean="0"/>
                    </a:p>
                    <a:p>
                      <a:pPr>
                        <a:buFont typeface="Arial" pitchFamily="34" charset="0"/>
                        <a:buChar char="•"/>
                      </a:pPr>
                      <a:r>
                        <a:rPr lang="en-US" baseline="0" dirty="0" smtClean="0"/>
                        <a:t> Scope for expansion</a:t>
                      </a:r>
                    </a:p>
                    <a:p>
                      <a:pPr>
                        <a:buFont typeface="Arial" pitchFamily="34" charset="0"/>
                        <a:buChar char="•"/>
                      </a:pPr>
                      <a:r>
                        <a:rPr lang="en-US" baseline="0" dirty="0" smtClean="0"/>
                        <a:t> Focus on Emitra</a:t>
                      </a:r>
                      <a:endParaRPr lang="en-US" dirty="0"/>
                    </a:p>
                  </a:txBody>
                  <a:tcPr/>
                </a:tc>
                <a:tc>
                  <a:txBody>
                    <a:bodyPr/>
                    <a:lstStyle/>
                    <a:p>
                      <a:pPr>
                        <a:buFont typeface="Arial" pitchFamily="34" charset="0"/>
                        <a:buChar char="•"/>
                      </a:pPr>
                      <a:r>
                        <a:rPr lang="en-US" dirty="0" smtClean="0"/>
                        <a:t> </a:t>
                      </a:r>
                      <a:r>
                        <a:rPr lang="en-US" smtClean="0"/>
                        <a:t>Gramdoot retainablility</a:t>
                      </a:r>
                      <a:endParaRPr lang="en-US" dirty="0" smtClean="0"/>
                    </a:p>
                    <a:p>
                      <a:pPr>
                        <a:buFont typeface="Arial" pitchFamily="34" charset="0"/>
                        <a:buChar char="•"/>
                      </a:pPr>
                      <a:r>
                        <a:rPr lang="en-US" dirty="0" smtClean="0"/>
                        <a:t> Revenue</a:t>
                      </a:r>
                      <a:r>
                        <a:rPr lang="en-US" baseline="0" dirty="0" smtClean="0"/>
                        <a:t> model sustainability</a:t>
                      </a:r>
                      <a:endParaRPr lang="en-US" dirty="0"/>
                    </a:p>
                  </a:txBody>
                  <a:tcPr/>
                </a:tc>
                <a:tc>
                  <a:txBody>
                    <a:bodyPr/>
                    <a:lstStyle/>
                    <a:p>
                      <a:pPr>
                        <a:buFont typeface="Arial" pitchFamily="34" charset="0"/>
                        <a:buChar char="•"/>
                      </a:pPr>
                      <a:r>
                        <a:rPr lang="en-US" dirty="0" smtClean="0"/>
                        <a:t> Expansion</a:t>
                      </a:r>
                      <a:r>
                        <a:rPr lang="en-US" baseline="0" dirty="0" smtClean="0"/>
                        <a:t> to all other districts</a:t>
                      </a:r>
                    </a:p>
                    <a:p>
                      <a:pPr>
                        <a:buFont typeface="Arial" pitchFamily="34" charset="0"/>
                        <a:buChar char="•"/>
                      </a:pPr>
                      <a:r>
                        <a:rPr lang="en-US" baseline="0" dirty="0" smtClean="0"/>
                        <a:t> Expansion to other states </a:t>
                      </a:r>
                    </a:p>
                    <a:p>
                      <a:pPr>
                        <a:buFont typeface="Arial" pitchFamily="34" charset="0"/>
                        <a:buChar char="•"/>
                      </a:pPr>
                      <a:r>
                        <a:rPr lang="en-US" baseline="0" dirty="0" smtClean="0"/>
                        <a:t> Advertisement and promotion of private companies</a:t>
                      </a:r>
                    </a:p>
                    <a:p>
                      <a:pPr>
                        <a:buFont typeface="Arial" pitchFamily="34" charset="0"/>
                        <a:buChar char="•"/>
                      </a:pPr>
                      <a:r>
                        <a:rPr lang="en-US" baseline="0" dirty="0" smtClean="0"/>
                        <a:t> Government activities</a:t>
                      </a:r>
                    </a:p>
                    <a:p>
                      <a:pPr>
                        <a:buFont typeface="Arial" pitchFamily="34" charset="0"/>
                        <a:buChar char="•"/>
                      </a:pPr>
                      <a:r>
                        <a:rPr lang="en-US" baseline="0" dirty="0" smtClean="0"/>
                        <a:t> Branding and corporate image building</a:t>
                      </a:r>
                      <a:endParaRPr lang="en-US" dirty="0"/>
                    </a:p>
                  </a:txBody>
                  <a:tcPr/>
                </a:tc>
                <a:tc>
                  <a:txBody>
                    <a:bodyPr/>
                    <a:lstStyle/>
                    <a:p>
                      <a:pPr>
                        <a:buFont typeface="Arial" pitchFamily="34" charset="0"/>
                        <a:buChar char="•"/>
                      </a:pPr>
                      <a:r>
                        <a:rPr lang="en-US" dirty="0" smtClean="0"/>
                        <a:t> Internet</a:t>
                      </a:r>
                    </a:p>
                    <a:p>
                      <a:pPr>
                        <a:buFont typeface="Arial" pitchFamily="34" charset="0"/>
                        <a:buChar char="•"/>
                      </a:pPr>
                      <a:r>
                        <a:rPr lang="en-US" dirty="0" smtClean="0"/>
                        <a:t> Competition from other companies</a:t>
                      </a:r>
                    </a:p>
                    <a:p>
                      <a:pPr>
                        <a:buFont typeface="Arial" pitchFamily="34" charset="0"/>
                        <a:buChar char="•"/>
                      </a:pPr>
                      <a:r>
                        <a:rPr lang="en-US" dirty="0" smtClean="0"/>
                        <a:t> Sustainability</a:t>
                      </a:r>
                      <a:endParaRPr lang="en-US" dirty="0"/>
                    </a:p>
                  </a:txBody>
                  <a:tcPr/>
                </a:tc>
              </a:tr>
            </a:tbl>
          </a:graphicData>
        </a:graphic>
      </p:graphicFrame>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853</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AKSH in E-MITRA</vt:lpstr>
      <vt:lpstr>EMITRA</vt:lpstr>
      <vt:lpstr>KEY ELEMENTS of EMITRA</vt:lpstr>
      <vt:lpstr>PowerPoint Presentation</vt:lpstr>
      <vt:lpstr>PowerPoint Presentation</vt:lpstr>
      <vt:lpstr>KIOSK</vt:lpstr>
      <vt:lpstr> AKSH in EMITRA</vt:lpstr>
      <vt:lpstr>FUTURE PROJECTS</vt:lpstr>
      <vt:lpstr>SWOT ANALYSIS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AKSH in  E-GOVERNANCE</dc:title>
  <dc:creator>RAJATJPH81BS</dc:creator>
  <cp:lastModifiedBy>Lokesh Khandelwal</cp:lastModifiedBy>
  <cp:revision>118</cp:revision>
  <dcterms:created xsi:type="dcterms:W3CDTF">2014-03-26T08:21:53Z</dcterms:created>
  <dcterms:modified xsi:type="dcterms:W3CDTF">2015-05-31T11:22:23Z</dcterms:modified>
</cp:coreProperties>
</file>